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692000" cx="15120000"/>
  <p:notesSz cx="6858000" cy="9144000"/>
  <p:embeddedFontLst>
    <p:embeddedFont>
      <p:font typeface="Architects Daughter"/>
      <p:regular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13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7DFFE13-A5F8-4811-89BC-8DF3AFE90A16}">
  <a:tblStyle styleId="{07DFFE13-A5F8-4811-89BC-8DF3AFE90A1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5B86410B-0307-4328-8357-DB529B47360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13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ArchitectsDaughter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c839aed71_0_4:notes"/>
          <p:cNvSpPr/>
          <p:nvPr>
            <p:ph idx="2" type="sldImg"/>
          </p:nvPr>
        </p:nvSpPr>
        <p:spPr>
          <a:xfrm>
            <a:off x="1004762" y="685800"/>
            <a:ext cx="4849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c839aed7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515423" y="1547778"/>
            <a:ext cx="14089200" cy="42669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ctr"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515409" y="5891409"/>
            <a:ext cx="14089200" cy="16476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515409" y="2299346"/>
            <a:ext cx="14089200" cy="40815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500"/>
              <a:buNone/>
              <a:defRPr sz="215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515409" y="6552657"/>
            <a:ext cx="14089200" cy="2703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515409" y="4471058"/>
            <a:ext cx="14089200" cy="1749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515409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7990583" y="2395696"/>
            <a:ext cx="6614100" cy="71019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87350" lvl="0" marL="45720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515409" y="1154948"/>
            <a:ext cx="4643100" cy="15708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1pPr>
            <a:lvl2pPr lvl="1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2pPr>
            <a:lvl3pPr lvl="2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3pPr>
            <a:lvl4pPr lvl="3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4pPr>
            <a:lvl5pPr lvl="4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5pPr>
            <a:lvl6pPr lvl="5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6pPr>
            <a:lvl7pPr lvl="6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7pPr>
            <a:lvl8pPr lvl="7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8pPr>
            <a:lvl9pPr lvl="8">
              <a:spcBef>
                <a:spcPts val="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515409" y="2888617"/>
            <a:ext cx="4643100" cy="66090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1pPr>
            <a:lvl2pPr indent="-368300" lvl="1" marL="9144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2pPr>
            <a:lvl3pPr indent="-368300" lvl="2" marL="13716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3pPr>
            <a:lvl4pPr indent="-368300" lvl="3" marL="18288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4pPr>
            <a:lvl5pPr indent="-368300" lvl="4" marL="22860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5pPr>
            <a:lvl6pPr indent="-368300" lvl="5" marL="27432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6pPr>
            <a:lvl7pPr indent="-368300" lvl="6" marL="3200400">
              <a:spcBef>
                <a:spcPts val="0"/>
              </a:spcBef>
              <a:spcAft>
                <a:spcPts val="0"/>
              </a:spcAft>
              <a:buSzPts val="2200"/>
              <a:buChar char="●"/>
              <a:defRPr sz="2200"/>
            </a:lvl7pPr>
            <a:lvl8pPr indent="-368300" lvl="7" marL="3657600">
              <a:spcBef>
                <a:spcPts val="0"/>
              </a:spcBef>
              <a:spcAft>
                <a:spcPts val="0"/>
              </a:spcAft>
              <a:buSzPts val="2200"/>
              <a:buChar char="○"/>
              <a:defRPr sz="2200"/>
            </a:lvl8pPr>
            <a:lvl9pPr indent="-368300" lvl="8" marL="4114800">
              <a:spcBef>
                <a:spcPts val="0"/>
              </a:spcBef>
              <a:spcAft>
                <a:spcPts val="0"/>
              </a:spcAft>
              <a:buSzPts val="2200"/>
              <a:buChar char="■"/>
              <a:defRPr sz="2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810650" y="935745"/>
            <a:ext cx="10529400" cy="85038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1pPr>
            <a:lvl2pPr lvl="1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2pPr>
            <a:lvl3pPr lvl="2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3pPr>
            <a:lvl4pPr lvl="3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4pPr>
            <a:lvl5pPr lvl="4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5pPr>
            <a:lvl6pPr lvl="5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6pPr>
            <a:lvl7pPr lvl="6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7pPr>
            <a:lvl8pPr lvl="7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8pPr>
            <a:lvl9pPr lvl="8">
              <a:spcBef>
                <a:spcPts val="0"/>
              </a:spcBef>
              <a:spcAft>
                <a:spcPts val="0"/>
              </a:spcAft>
              <a:buSzPts val="8600"/>
              <a:buNone/>
              <a:defRPr sz="86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7560000" y="-260"/>
            <a:ext cx="756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64125" lIns="164125" spcFirstLastPara="1" rIns="164125" wrap="square" tIns="164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439016" y="2563450"/>
            <a:ext cx="6688800" cy="3081300"/>
          </a:xfrm>
          <a:prstGeom prst="rect">
            <a:avLst/>
          </a:prstGeom>
        </p:spPr>
        <p:txBody>
          <a:bodyPr anchorCtr="0" anchor="b" bIns="164125" lIns="164125" spcFirstLastPara="1" rIns="164125" wrap="square" tIns="1641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439016" y="5826865"/>
            <a:ext cx="6688800" cy="2567400"/>
          </a:xfrm>
          <a:prstGeom prst="rect">
            <a:avLst/>
          </a:prstGeom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167677" y="1505164"/>
            <a:ext cx="6344700" cy="76812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387350" lvl="1" marL="9144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indent="-387350" lvl="2" marL="13716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indent="-387350" lvl="3" marL="18288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indent="-387350" lvl="4" marL="22860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indent="-387350" lvl="5" marL="27432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indent="-387350" lvl="6" marL="320040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indent="-387350" lvl="7" marL="365760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indent="-387350" lvl="8" marL="411480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515409" y="8794266"/>
            <a:ext cx="9919200" cy="12579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515409" y="925091"/>
            <a:ext cx="140892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None/>
              <a:defRPr sz="5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515409" y="2395696"/>
            <a:ext cx="140892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164125" lIns="164125" spcFirstLastPara="1" rIns="164125" wrap="square" tIns="164125">
            <a:normAutofit/>
          </a:bodyPr>
          <a:lstStyle>
            <a:lvl1pPr indent="-4318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indent="-3873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indent="-3873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indent="-3873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indent="-3873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indent="-3873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indent="-3873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indent="-3873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indent="-3873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4009576" y="9693616"/>
            <a:ext cx="9072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64125" lIns="164125" spcFirstLastPara="1" rIns="164125" wrap="square" tIns="164125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1.png"/><Relationship Id="rId7" Type="http://schemas.openxmlformats.org/officeDocument/2006/relationships/image" Target="../media/image3.png"/><Relationship Id="rId8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177875" y="28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{07DFFE13-A5F8-4811-89BC-8DF3AFE90A16}</a:tableStyleId>
              </a:tblPr>
              <a:tblGrid>
                <a:gridCol w="823200"/>
                <a:gridCol w="3364250"/>
                <a:gridCol w="1286050"/>
                <a:gridCol w="1429450"/>
                <a:gridCol w="500550"/>
                <a:gridCol w="500550"/>
                <a:gridCol w="500550"/>
                <a:gridCol w="500550"/>
                <a:gridCol w="500550"/>
                <a:gridCol w="500550"/>
              </a:tblGrid>
              <a:tr h="400050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Name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 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Marking Date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Key Stage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Exceeding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Meeting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Developing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428625"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Group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 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t/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3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Theory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Practical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Theory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Practical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Theory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b="1" lang="en-GB" sz="700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Practical</a:t>
                      </a:r>
                      <a:endParaRPr b="1" sz="700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5" name="Google Shape;55;p13"/>
          <p:cNvGraphicFramePr/>
          <p:nvPr/>
        </p:nvGraphicFramePr>
        <p:xfrm>
          <a:off x="177850" y="12801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{5B86410B-0307-4328-8357-DB529B473609}</a:tableStyleId>
              </a:tblPr>
              <a:tblGrid>
                <a:gridCol w="695325"/>
                <a:gridCol w="9210975"/>
              </a:tblGrid>
              <a:tr h="439475">
                <a:tc gridSpan="2"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Use this checklist to focus your work and to check the effectiveness of your work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7766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 am not confident I could answer a question on this topic.  I need to check with my teacher and ensure I have what I need to do it. 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341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 am not too sure about this topic.  I may need to check with my teacher and spend more time working on it.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086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8761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 am confident about this topic and I know what I need to do.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6" name="Google Shape;56;p13"/>
          <p:cNvGraphicFramePr/>
          <p:nvPr/>
        </p:nvGraphicFramePr>
        <p:xfrm>
          <a:off x="177875" y="38663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{5B86410B-0307-4328-8357-DB529B473609}</a:tableStyleId>
              </a:tblPr>
              <a:tblGrid>
                <a:gridCol w="3804600"/>
                <a:gridCol w="382850"/>
                <a:gridCol w="382850"/>
                <a:gridCol w="382850"/>
              </a:tblGrid>
              <a:tr h="38100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Topic/Unit Focus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Student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8100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8761D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Health and Safety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Artist research page on Picasso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Using a sewing machine - threading it up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2545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Using a sewing machine - seam sample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9857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Production of tie dye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Development of design ideas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36575" marB="36575" marR="36575" marL="36575" anchor="ctr">
                    <a:lnL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7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5131025" y="38663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{5B86410B-0307-4328-8357-DB529B473609}</a:tableStyleId>
              </a:tblPr>
              <a:tblGrid>
                <a:gridCol w="3804600"/>
                <a:gridCol w="382850"/>
                <a:gridCol w="382850"/>
                <a:gridCol w="382850"/>
              </a:tblGrid>
              <a:tr h="100000">
                <a:tc row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Topic/Unit Focus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3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Student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81000">
                <a:tc vMerge="1"/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G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8761D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Annotation of design ideas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cushion - graphical designs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cushion - accuracy of seams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cushion - accuracy of hems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Making cushion - final outcome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Evaluation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177850" y="703591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{5B86410B-0307-4328-8357-DB529B473609}</a:tableStyleId>
              </a:tblPr>
              <a:tblGrid>
                <a:gridCol w="4953150"/>
                <a:gridCol w="4953150"/>
              </a:tblGrid>
              <a:tr h="390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Strengths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GB"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Targets</a:t>
                      </a:r>
                      <a:endParaRPr b="1"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written a detailed research page about Picasso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know how to set up a sewing machine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completed a range of graphical designs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completed a sample of a seam 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two initial design ideas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developed a final design idea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annotated your design ideas in detail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neatly hemmed your tie dye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Your cushion incorporates your graphical designs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Your cushion incorporates patchwork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completed your final piece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 have written a detailed evaluation</a:t>
                      </a:r>
                      <a:endParaRPr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your research of Picasso ensuring it is detailed and informative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Practice setting up the sewing machine yourself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Practice producing graphical designs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your 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initial</a:t>
                      </a: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 &amp; developed design ideas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Complete the annotation of your design ideas in detail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Stitch your seams more accurately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Remember the seam allowance is 15mm, to get a quality finish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Your hem should only be 10mm in depth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Use your time productively to finish your final piece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chitects Daughter"/>
                        <a:buChar char="●"/>
                      </a:pPr>
                      <a:r>
                        <a:rPr lang="en-GB">
                          <a:solidFill>
                            <a:schemeClr val="dk1"/>
                          </a:solidFill>
                          <a:latin typeface="Architects Daughter"/>
                          <a:ea typeface="Architects Daughter"/>
                          <a:cs typeface="Architects Daughter"/>
                          <a:sym typeface="Architects Daughter"/>
                        </a:rPr>
                        <a:t>Ensure your evaluation is completed and detailed</a:t>
                      </a:r>
                      <a:endParaRPr>
                        <a:solidFill>
                          <a:schemeClr val="dk1"/>
                        </a:solidFill>
                        <a:latin typeface="Architects Daughter"/>
                        <a:ea typeface="Architects Daughter"/>
                        <a:cs typeface="Architects Daughter"/>
                        <a:sym typeface="Architects Daughter"/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10419275" y="294475"/>
            <a:ext cx="4480500" cy="2835900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Year 8</a:t>
            </a:r>
            <a:endParaRPr b="1" sz="48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1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Graphical Textiles Project</a:t>
            </a:r>
            <a:endParaRPr b="1" sz="41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1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600">
              <a:solidFill>
                <a:schemeClr val="dk2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0393825" y="7422475"/>
            <a:ext cx="4480500" cy="29661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800">
                <a:solidFill>
                  <a:schemeClr val="dk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Response to Feedback</a:t>
            </a:r>
            <a:endParaRPr b="1" sz="2800">
              <a:solidFill>
                <a:schemeClr val="dk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6575" y="3282775"/>
            <a:ext cx="1924925" cy="1924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313900" y="3282775"/>
            <a:ext cx="2156364" cy="216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865055" y="5360600"/>
            <a:ext cx="1924925" cy="1908973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3633750" y="9146545"/>
            <a:ext cx="1115674" cy="1115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97752" y="3877327"/>
            <a:ext cx="703326" cy="70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303865" y="3877327"/>
            <a:ext cx="703326" cy="703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3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186026" y="9669435"/>
            <a:ext cx="882625" cy="882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