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y="10440000" cx="1512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88">
          <p15:clr>
            <a:srgbClr val="A4A3A4"/>
          </p15:clr>
        </p15:guide>
        <p15:guide id="2" pos="47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38A3C82-C4A6-4282-8F8F-4503000F28D4}">
  <a:tblStyle styleId="{A38A3C82-C4A6-4282-8F8F-4503000F28D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88" orient="horz"/>
        <p:guide pos="476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946238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4728360460_0_0:notes"/>
          <p:cNvSpPr/>
          <p:nvPr>
            <p:ph idx="2" type="sldImg"/>
          </p:nvPr>
        </p:nvSpPr>
        <p:spPr>
          <a:xfrm>
            <a:off x="946238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g1472836046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61fc690f0b_0_49:notes"/>
          <p:cNvSpPr/>
          <p:nvPr>
            <p:ph idx="2" type="sldImg"/>
          </p:nvPr>
        </p:nvSpPr>
        <p:spPr>
          <a:xfrm>
            <a:off x="946237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61fc690f0b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2dba1274d2_0_20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g12dba1274d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2dba1274d2_0_46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g12dba1274d2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2dba1274d2_0_76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g12dba1274d2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2dba1274d2_0_102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" name="Google Shape;140;g12dba1274d2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2dba1274d2_0_148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12dba1274d2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2dba1274d2_0_198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g12dba1274d2_0_1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61fc690f0b_0_98:notes"/>
          <p:cNvSpPr/>
          <p:nvPr>
            <p:ph idx="2" type="sldImg"/>
          </p:nvPr>
        </p:nvSpPr>
        <p:spPr>
          <a:xfrm>
            <a:off x="946237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61fc690f0b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61a53557f6_0_21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g361a53557f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61a53557f6_0_72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g361a53557f6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2dba1274d2_1_0:notes"/>
          <p:cNvSpPr/>
          <p:nvPr>
            <p:ph idx="2" type="sldImg"/>
          </p:nvPr>
        </p:nvSpPr>
        <p:spPr>
          <a:xfrm>
            <a:off x="946238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g12dba1274d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61a53557f6_0_123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g361a53557f6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1a53557f6_0_174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g361a53557f6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61a53557f6_0_225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4" name="Google Shape;194;g361a53557f6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61a53557f6_0_277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1" name="Google Shape;201;g361a53557f6_0_2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f73f4beee5_0_65:notes"/>
          <p:cNvSpPr/>
          <p:nvPr>
            <p:ph idx="2" type="sldImg"/>
          </p:nvPr>
        </p:nvSpPr>
        <p:spPr>
          <a:xfrm>
            <a:off x="946238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g2f73f4beee5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61fc690f0b_0_0:notes"/>
          <p:cNvSpPr/>
          <p:nvPr>
            <p:ph idx="2" type="sldImg"/>
          </p:nvPr>
        </p:nvSpPr>
        <p:spPr>
          <a:xfrm>
            <a:off x="946237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61fc690f0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163184d705_0_0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g1163184d70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163184d705_0_14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g1163184d705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163184d705_0_21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g1163184d705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7b179379cb_2_4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g27b179379cb_2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4728360460_0_52:notes"/>
          <p:cNvSpPr/>
          <p:nvPr>
            <p:ph idx="2" type="sldImg"/>
          </p:nvPr>
        </p:nvSpPr>
        <p:spPr>
          <a:xfrm>
            <a:off x="946231" y="685800"/>
            <a:ext cx="4966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g14728360460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/>
              <a:t>CODE FOR RAG:</a:t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en-GB">
                <a:solidFill>
                  <a:srgbClr val="EC3232"/>
                </a:solidFill>
              </a:rPr>
              <a:t>Red</a:t>
            </a:r>
            <a:r>
              <a:rPr lang="en-GB"/>
              <a:t> - Missing / </a:t>
            </a:r>
            <a:r>
              <a:rPr b="1" lang="en-GB">
                <a:solidFill>
                  <a:srgbClr val="FFC500"/>
                </a:solidFill>
              </a:rPr>
              <a:t>Amber</a:t>
            </a:r>
            <a:r>
              <a:rPr lang="en-GB"/>
              <a:t> - Corrections / </a:t>
            </a:r>
            <a:r>
              <a:rPr b="1" lang="en-GB">
                <a:solidFill>
                  <a:srgbClr val="B1FF00"/>
                </a:solidFill>
              </a:rPr>
              <a:t>Green</a:t>
            </a:r>
            <a:r>
              <a:rPr lang="en-GB"/>
              <a:t> - Great Work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15423" y="1511298"/>
            <a:ext cx="14089200" cy="41664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15409" y="5752555"/>
            <a:ext cx="14089200" cy="16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15409" y="2245153"/>
            <a:ext cx="14089200" cy="39855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15409" y="6398217"/>
            <a:ext cx="14089200" cy="26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4318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15409" y="903288"/>
            <a:ext cx="140892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515409" y="2339232"/>
            <a:ext cx="140892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431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515409" y="4365680"/>
            <a:ext cx="14089200" cy="170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15409" y="903288"/>
            <a:ext cx="140892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15409" y="2339232"/>
            <a:ext cx="66141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3873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990583" y="2339232"/>
            <a:ext cx="66141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3873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15409" y="903288"/>
            <a:ext cx="140892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15409" y="1127727"/>
            <a:ext cx="4643100" cy="153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15409" y="2820535"/>
            <a:ext cx="4643100" cy="64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3619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10650" y="913690"/>
            <a:ext cx="10529400" cy="830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85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560000" y="-254"/>
            <a:ext cx="756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39016" y="2503032"/>
            <a:ext cx="6688800" cy="30087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39016" y="5689531"/>
            <a:ext cx="6688800" cy="25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167677" y="1469689"/>
            <a:ext cx="6344700" cy="75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-431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15409" y="8586994"/>
            <a:ext cx="9919200" cy="122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5409" y="903288"/>
            <a:ext cx="14089200" cy="1162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Arial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5409" y="2339232"/>
            <a:ext cx="14089200" cy="69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>
            <a:lvl1pPr indent="-431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Char char="●"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7350" lvl="1" marL="914400" marR="0" rtl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○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7350" lvl="2" marL="1371600" marR="0" rtl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■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87350" lvl="3" marL="1828800" marR="0" rtl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●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87350" lvl="4" marL="2286000" marR="0" rtl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○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87350" lvl="5" marL="2743200" marR="0" rtl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■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87350" lvl="6" marL="3200400" marR="0" rtl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●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87350" lvl="7" marL="3657600" marR="0" rtl="0" algn="l">
              <a:lnSpc>
                <a:spcPct val="115000"/>
              </a:lnSpc>
              <a:spcBef>
                <a:spcPts val="28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○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87350" lvl="8" marL="4114800" marR="0" rtl="0" algn="l">
              <a:lnSpc>
                <a:spcPct val="115000"/>
              </a:lnSpc>
              <a:spcBef>
                <a:spcPts val="2800"/>
              </a:spcBef>
              <a:spcAft>
                <a:spcPts val="2800"/>
              </a:spcAft>
              <a:buClr>
                <a:schemeClr val="dk2"/>
              </a:buClr>
              <a:buSzPts val="2500"/>
              <a:buFont typeface="Arial"/>
              <a:buChar char="■"/>
              <a:defRPr b="0" i="0" sz="2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009577" y="9465147"/>
            <a:ext cx="9072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2650" lIns="162650" spcFirstLastPara="1" rIns="162650" wrap="square" tIns="1626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128050" y="309125"/>
            <a:ext cx="10520700" cy="13326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</a:pPr>
            <a:r>
              <a:rPr lang="en-GB"/>
              <a:t>Progress Marking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9680400" y="1732075"/>
            <a:ext cx="5439600" cy="16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/>
              <a:t>Target Grade:  </a:t>
            </a:r>
            <a:endParaRPr/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303000" y="3431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2812625"/>
                <a:gridCol w="2065500"/>
                <a:gridCol w="1944675"/>
                <a:gridCol w="2154350"/>
                <a:gridCol w="2648325"/>
                <a:gridCol w="2824225"/>
              </a:tblGrid>
              <a:tr h="1599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t/>
                      </a:r>
                      <a:endParaRPr b="1" sz="2300" u="none" cap="none" strike="noStrike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/>
                        <a:t>Patrick </a:t>
                      </a:r>
                      <a:endParaRPr b="1" sz="23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/>
                        <a:t>Boyer</a:t>
                      </a:r>
                      <a:endParaRPr b="1" sz="2300" u="none" cap="none" strike="noStrike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chemeClr val="dk1"/>
                          </a:solidFill>
                        </a:rPr>
                        <a:t>Yr9 </a:t>
                      </a:r>
                      <a:endParaRPr b="1" sz="23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chemeClr val="dk1"/>
                          </a:solidFill>
                        </a:rPr>
                        <a:t>Units</a:t>
                      </a:r>
                      <a:endParaRPr b="1" sz="2300" u="none" cap="none" strike="noStrike"/>
                    </a:p>
                  </a:txBody>
                  <a:tcPr marT="91425" marB="91425" marR="91425" marL="91425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chemeClr val="dk1"/>
                          </a:solidFill>
                        </a:rPr>
                        <a:t>Sarah </a:t>
                      </a:r>
                      <a:endParaRPr b="1" sz="23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chemeClr val="dk1"/>
                          </a:solidFill>
                        </a:rPr>
                        <a:t>Beetson</a:t>
                      </a:r>
                      <a:endParaRPr b="1" sz="2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GB" sz="2300"/>
                        <a:t>Logo </a:t>
                      </a:r>
                      <a:r>
                        <a:rPr b="1" lang="en-GB" sz="2300" u="none" cap="none" strike="noStrike"/>
                        <a:t>Experimentation</a:t>
                      </a:r>
                      <a:endParaRPr b="1" sz="2300" u="none" cap="none" strike="noStrike"/>
                    </a:p>
                  </a:txBody>
                  <a:tcPr marT="91425" marB="91425" marR="91425" marL="91425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chemeClr val="dk1"/>
                          </a:solidFill>
                        </a:rPr>
                        <a:t>Design </a:t>
                      </a:r>
                      <a:endParaRPr b="1" sz="23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chemeClr val="dk1"/>
                          </a:solidFill>
                        </a:rPr>
                        <a:t>Ideas (HWKS)</a:t>
                      </a:r>
                      <a:endParaRPr b="1" sz="23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7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lang="en-GB" sz="2300" u="none" cap="none" strike="noStrike"/>
                        <a:t>UNIT GRADE</a:t>
                      </a:r>
                      <a:endParaRPr sz="2300" u="none" cap="none" strike="noStrike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7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lang="en-GB" sz="2300" u="none" cap="none" strike="noStrike"/>
                        <a:t>Current </a:t>
                      </a:r>
                      <a:r>
                        <a:rPr b="1" lang="en-GB" sz="2300" u="none" cap="none" strike="noStrike"/>
                        <a:t>Working </a:t>
                      </a:r>
                      <a:r>
                        <a:rPr lang="en-GB" sz="2300" u="none" cap="none" strike="noStrike"/>
                        <a:t>Grade Overall (including STAR TIME)</a:t>
                      </a:r>
                      <a:endParaRPr sz="2300" u="none" cap="none" strike="noStrike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0000"/>
            </a:gs>
            <a:gs pos="100000">
              <a:srgbClr val="00FF00"/>
            </a:gs>
          </a:gsLst>
          <a:lin ang="5400012" scaled="0"/>
        </a:gra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515409" y="1126500"/>
            <a:ext cx="14089200" cy="11625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PERSONAL INVESTIGATION UNIT PLC / FEEDBACK</a:t>
            </a:r>
            <a:endParaRPr b="1" sz="13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Google Shape;121;p23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670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(PLC)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AO3: Record ideas, observations and insights relevant to intentions as work progresses. 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130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Title Page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My Interests Spider Chart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3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Moodboard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9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General Spider Chart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9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Specific Spider Chart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22" name="Google Shape;122;p23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3" name="Google Shape;123;p23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Google Shape;128;p24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670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(PLC)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AO3: Record ideas, observations and insights relevant to intentions as work progresses. 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130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3 Possible Projects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Situation Problem Brief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Analysis Page 1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3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Analysis Page 2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3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Primary Research Photographs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29" name="Google Shape;129;p24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0" name="Google Shape;130;p24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" name="Google Shape;135;p25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670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(PLC)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AO1: Develop ideas through investigations, demonstrating critical understanding of sources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776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Artist 1: Critical and Contextual Analysis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Primary Images &amp; </a:t>
                      </a: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Artist 2: Critical and Contextual Analysis</a:t>
                      </a:r>
                      <a:endParaRPr sz="2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Primary Images &amp; </a:t>
                      </a: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36" name="Google Shape;136;p25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7" name="Google Shape;137;p25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2" name="Google Shape;142;p26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670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(PLC)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AO3: Record ideas, observations and insights relevant to intentions as work progresses. 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130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Colour Theory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Font Analysis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9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Design Specification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43" name="Google Shape;143;p26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44" name="Google Shape;144;p26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Google Shape;149;p27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588875"/>
                <a:gridCol w="860250"/>
                <a:gridCol w="824475"/>
                <a:gridCol w="729300"/>
              </a:tblGrid>
              <a:tr h="29000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600" u="none" cap="none" strike="noStrike"/>
                        <a:t>AO2: Refine work by exploring ideas, selecting and experimenting with appropriate media, materials, techniques and processes.</a:t>
                      </a:r>
                      <a:endParaRPr sz="2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600" u="none" cap="none" strike="noStrike"/>
                        <a:t>AO4: Present a personal and meaningful response that realises intentions and demonstrates understanding of visual language.</a:t>
                      </a:r>
                      <a:endParaRPr sz="26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611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93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1: Sketched Design Ideas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3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800" u="none" cap="none" strike="noStrike"/>
                        <a:t>Digital Design Ideas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3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1: Chosen Idea to Develop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11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800" u="none" cap="none" strike="noStrike"/>
                        <a:t>Development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11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800" u="none" cap="none" strike="noStrike"/>
                        <a:t>Present Final Piece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50" name="Google Shape;150;p27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1" name="Google Shape;151;p27"/>
          <p:cNvGraphicFramePr/>
          <p:nvPr/>
        </p:nvGraphicFramePr>
        <p:xfrm>
          <a:off x="844331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667667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" name="Google Shape;156;p28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6165850"/>
                <a:gridCol w="949050"/>
                <a:gridCol w="909600"/>
                <a:gridCol w="804600"/>
              </a:tblGrid>
              <a:tr h="14275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600" u="none" cap="none" strike="noStrike"/>
                        <a:t>AO2: Refine work by exploring ideas, selecting and experimenting with appropriate media, materials, techniques and processes.</a:t>
                      </a:r>
                      <a:endParaRPr sz="2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600" u="none" cap="none" strike="noStrike"/>
                        <a:t>AO4: Present a personal and meaningful response that realises intentions and demonstrates understanding of visual language.</a:t>
                      </a:r>
                      <a:endParaRPr sz="26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358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40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Sketched Design Ideas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358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Digital Design Ideas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40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Chosen Idea to Develop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358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Development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358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Present Final Piece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358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Product Placements</a:t>
                      </a:r>
                      <a:endParaRPr sz="2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358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Evaluation</a:t>
                      </a:r>
                      <a:endParaRPr sz="2800">
                        <a:solidFill>
                          <a:schemeClr val="dk1"/>
                        </a:solidFill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57" name="Google Shape;157;p28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PERSONAL INVESTIGATION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8" name="Google Shape;158;p28"/>
          <p:cNvGraphicFramePr/>
          <p:nvPr/>
        </p:nvGraphicFramePr>
        <p:xfrm>
          <a:off x="91050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60149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0000"/>
            </a:gs>
            <a:gs pos="100000">
              <a:srgbClr val="00FF00"/>
            </a:gs>
          </a:gsLst>
          <a:lin ang="5400012" scaled="0"/>
        </a:gra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9"/>
          <p:cNvSpPr txBox="1"/>
          <p:nvPr>
            <p:ph type="title"/>
          </p:nvPr>
        </p:nvSpPr>
        <p:spPr>
          <a:xfrm>
            <a:off x="515409" y="1944945"/>
            <a:ext cx="14089200" cy="11625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EXAM UNIT </a:t>
            </a:r>
            <a:endParaRPr b="1" sz="137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PLC / FEEDBACK</a:t>
            </a:r>
            <a:endParaRPr b="1" sz="13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" name="Google Shape;168;p30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670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(PLC)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AO3: Record ideas, observations and insights relevant to intentions as work progresses. 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130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Front Cover &amp; Title Page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Exam Q Spider Chart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3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Moodboard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9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Specific Spider Chart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69" name="Google Shape;169;p30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0" name="Google Shape;170;p30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Google Shape;175;p31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670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(PLC)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AO3: Record ideas, observations and insights relevant to intentions as work progresses. 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130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3 Possible Projects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Situation Problem Brief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Analysis Page 1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3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Analysis Page 2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3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/>
                        <a:t>Primary Research Photographs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76" name="Google Shape;176;p31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77" name="Google Shape;177;p31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ctrTitle"/>
          </p:nvPr>
        </p:nvSpPr>
        <p:spPr>
          <a:xfrm>
            <a:off x="128050" y="309125"/>
            <a:ext cx="10520700" cy="13326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</a:pPr>
            <a:r>
              <a:rPr lang="en-GB"/>
              <a:t>Progress Marking</a:t>
            </a:r>
            <a:endParaRPr/>
          </a:p>
        </p:txBody>
      </p:sp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9680300" y="1641725"/>
            <a:ext cx="5439600" cy="16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/>
              <a:t>Target Grade: </a:t>
            </a:r>
            <a:endParaRPr/>
          </a:p>
        </p:txBody>
      </p:sp>
      <p:graphicFrame>
        <p:nvGraphicFramePr>
          <p:cNvPr id="63" name="Google Shape;63;p14"/>
          <p:cNvGraphicFramePr/>
          <p:nvPr/>
        </p:nvGraphicFramePr>
        <p:xfrm>
          <a:off x="303000" y="3431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2826250"/>
                <a:gridCol w="2826250"/>
                <a:gridCol w="2775750"/>
                <a:gridCol w="2850550"/>
                <a:gridCol w="3289500"/>
              </a:tblGrid>
              <a:tr h="1599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t/>
                      </a:r>
                      <a:endParaRPr b="1" sz="2300" u="none" cap="none" strike="noStrike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/>
                        <a:t>Personal Investigation Marking Point 1</a:t>
                      </a:r>
                      <a:endParaRPr b="1" sz="2300" u="none" cap="none" strike="noStrike"/>
                    </a:p>
                  </a:txBody>
                  <a:tcPr marT="91425" marB="91425" marR="91425" marL="91425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chemeClr val="dk1"/>
                          </a:solidFill>
                        </a:rPr>
                        <a:t>Personal Investigation Marking Point 2</a:t>
                      </a:r>
                      <a:endParaRPr b="1" sz="2300" u="none" cap="none" strike="noStrike"/>
                    </a:p>
                  </a:txBody>
                  <a:tcPr marT="91425" marB="91425" marR="91425" marL="91425" anchor="ctr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chemeClr val="dk1"/>
                          </a:solidFill>
                        </a:rPr>
                        <a:t>Personal Investigation Marking Point 3</a:t>
                      </a:r>
                      <a:endParaRPr b="1" sz="2300" u="none" cap="none" strike="noStrike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chemeClr val="dk1"/>
                          </a:solidFill>
                        </a:rPr>
                        <a:t>Personal Investigation Marking Point 4</a:t>
                      </a:r>
                      <a:endParaRPr b="1" sz="2300" u="none" cap="none" strike="noStrike"/>
                    </a:p>
                  </a:txBody>
                  <a:tcPr marT="91425" marB="91425" marR="91425" marL="91425" anchor="ctr"/>
                </a:tc>
              </a:tr>
              <a:tr h="217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lang="en-GB" sz="2300" u="none" cap="none" strike="noStrike"/>
                        <a:t>UNIT GRADE</a:t>
                      </a:r>
                      <a:endParaRPr sz="2300" u="none" cap="none" strike="noStrike"/>
                    </a:p>
                  </a:txBody>
                  <a:tcPr marT="91425" marB="914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0"/>
                        <a:buFont typeface="Arial"/>
                        <a:buNone/>
                      </a:pPr>
                      <a:r>
                        <a:t/>
                      </a:r>
                      <a:endParaRPr sz="70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0"/>
                        <a:buFont typeface="Arial"/>
                        <a:buNone/>
                      </a:pPr>
                      <a:r>
                        <a:t/>
                      </a:r>
                      <a:endParaRPr sz="7000" u="none" cap="none" strike="noStrike"/>
                    </a:p>
                  </a:txBody>
                  <a:tcPr marT="91425" marB="91425" marR="91425" marL="91425" anchor="ctr"/>
                </a:tc>
              </a:tr>
              <a:tr h="217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lang="en-GB" sz="2300" u="none" cap="none" strike="noStrike"/>
                        <a:t>Current </a:t>
                      </a:r>
                      <a:r>
                        <a:rPr b="1" lang="en-GB" sz="2300" u="none" cap="none" strike="noStrike"/>
                        <a:t>Working/Predic</a:t>
                      </a:r>
                      <a:r>
                        <a:rPr b="1" lang="en-GB" sz="2300"/>
                        <a:t>ted</a:t>
                      </a:r>
                      <a:r>
                        <a:rPr b="1" lang="en-GB" sz="2300" u="none" cap="none" strike="noStrike"/>
                        <a:t> </a:t>
                      </a:r>
                      <a:r>
                        <a:rPr lang="en-GB" sz="2300" u="none" cap="none" strike="noStrike"/>
                        <a:t>Grade Overall (including STAR TIME)</a:t>
                      </a:r>
                      <a:endParaRPr sz="2300" u="none" cap="none" strike="noStrike"/>
                    </a:p>
                  </a:txBody>
                  <a:tcPr marT="91425" marB="914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0"/>
                        <a:buFont typeface="Arial"/>
                        <a:buNone/>
                      </a:pPr>
                      <a:r>
                        <a:t/>
                      </a:r>
                      <a:endParaRPr sz="70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0"/>
                        <a:buFont typeface="Arial"/>
                        <a:buNone/>
                      </a:pPr>
                      <a:r>
                        <a:t/>
                      </a:r>
                      <a:endParaRPr sz="7000" u="none" cap="none" strike="noStrike"/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2" name="Google Shape;182;p32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670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(PLC)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AO1: Develop ideas through investigations, demonstrating critical understanding of sources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130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Artist 1: Critical and Contextual Analysis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Primary Images &amp; </a:t>
                      </a: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Transcript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Compare and Contrast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Mini Crit 1 (research, sample and reflection)</a:t>
                      </a:r>
                      <a:endParaRPr sz="2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Mini Crit 2 (research, sample and reflection)</a:t>
                      </a:r>
                      <a:endParaRPr sz="2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83" name="Google Shape;183;p32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84" name="Google Shape;184;p32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9" name="Google Shape;189;p33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670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(PLC)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AO3: Record ideas, observations and insights relevant to intentions as work progresses. 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130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Colour Theory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Font Analysis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9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Design Specification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90" name="Google Shape;190;p33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1" name="Google Shape;191;p33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6" name="Google Shape;196;p34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588875"/>
                <a:gridCol w="860250"/>
                <a:gridCol w="824475"/>
                <a:gridCol w="729300"/>
              </a:tblGrid>
              <a:tr h="29000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600" u="none" cap="none" strike="noStrike"/>
                        <a:t>AO2: Refine work by exploring ideas, selecting and experimenting with appropriate media, materials, techniques and processes.</a:t>
                      </a:r>
                      <a:endParaRPr sz="2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600" u="none" cap="none" strike="noStrike"/>
                        <a:t>AO4: Present a personal and meaningful response that realises intentions and demonstrates understanding of visual language.</a:t>
                      </a:r>
                      <a:endParaRPr sz="26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611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93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1: Sketched Design Ideas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3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800" u="none" cap="none" strike="noStrike"/>
                        <a:t>Digital Design Ideas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938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1: Chosen Idea to Develop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11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800" u="none" cap="none" strike="noStrike"/>
                        <a:t>Development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11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1: </a:t>
                      </a:r>
                      <a:r>
                        <a:rPr lang="en-GB" sz="2800" u="none" cap="none" strike="noStrike"/>
                        <a:t>Present Final Piece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97" name="Google Shape;197;p34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8" name="Google Shape;198;p34"/>
          <p:cNvGraphicFramePr/>
          <p:nvPr/>
        </p:nvGraphicFramePr>
        <p:xfrm>
          <a:off x="82788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68411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" name="Google Shape;203;p35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6393125"/>
                <a:gridCol w="984050"/>
                <a:gridCol w="943125"/>
                <a:gridCol w="834250"/>
              </a:tblGrid>
              <a:tr h="205807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600" u="none" cap="none" strike="noStrike"/>
                        <a:t>AO2: Refine work by exploring ideas, selecting and experimenting with appropriate media, materials, techniques and processes.</a:t>
                      </a:r>
                      <a:endParaRPr sz="26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600" u="none" cap="none" strike="noStrike"/>
                        <a:t>AO4: Present a personal and meaningful response that realises intentions and demonstrates understanding of visual language.</a:t>
                      </a:r>
                      <a:endParaRPr sz="26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517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578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Sketched Design Ideas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Digital Design Ideas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78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Chosen Idea to Develop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Development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Outcome 2: </a:t>
                      </a:r>
                      <a:r>
                        <a:rPr lang="en-GB" sz="2800" u="none" cap="none" strike="noStrike"/>
                        <a:t>Present Final Piece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Product Placements</a:t>
                      </a:r>
                      <a:endParaRPr sz="2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51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>
                          <a:solidFill>
                            <a:schemeClr val="dk1"/>
                          </a:solidFill>
                        </a:rPr>
                        <a:t>Evaluation</a:t>
                      </a:r>
                      <a:endParaRPr sz="2800">
                        <a:solidFill>
                          <a:schemeClr val="dk1"/>
                        </a:solidFill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204" name="Google Shape;204;p35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EXAM BOARD SET ASSIGNMENT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 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5"/>
          <p:cNvSpPr txBox="1"/>
          <p:nvPr/>
        </p:nvSpPr>
        <p:spPr>
          <a:xfrm>
            <a:off x="10663500" y="1374325"/>
            <a:ext cx="3846000" cy="441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3200"/>
              <a:t>*Carried out in exam conditions with an invigilator (10 hours)</a:t>
            </a:r>
            <a:endParaRPr i="1"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ctrTitle"/>
          </p:nvPr>
        </p:nvSpPr>
        <p:spPr>
          <a:xfrm>
            <a:off x="128050" y="309125"/>
            <a:ext cx="10520700" cy="1332600"/>
          </a:xfrm>
          <a:prstGeom prst="rect">
            <a:avLst/>
          </a:prstGeom>
          <a:noFill/>
          <a:ln>
            <a:noFill/>
          </a:ln>
        </p:spPr>
        <p:txBody>
          <a:bodyPr anchorCtr="0" anchor="b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</a:pPr>
            <a:r>
              <a:rPr lang="en-GB"/>
              <a:t>Progress Marking</a:t>
            </a:r>
            <a:endParaRPr/>
          </a:p>
        </p:txBody>
      </p:sp>
      <p:sp>
        <p:nvSpPr>
          <p:cNvPr id="69" name="Google Shape;69;p15"/>
          <p:cNvSpPr txBox="1"/>
          <p:nvPr>
            <p:ph idx="1" type="subTitle"/>
          </p:nvPr>
        </p:nvSpPr>
        <p:spPr>
          <a:xfrm>
            <a:off x="9680300" y="1641725"/>
            <a:ext cx="5439600" cy="16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/>
              <a:t>Target Grade: </a:t>
            </a:r>
            <a:endParaRPr/>
          </a:p>
        </p:txBody>
      </p:sp>
      <p:graphicFrame>
        <p:nvGraphicFramePr>
          <p:cNvPr id="70" name="Google Shape;70;p15"/>
          <p:cNvGraphicFramePr/>
          <p:nvPr/>
        </p:nvGraphicFramePr>
        <p:xfrm>
          <a:off x="303000" y="3431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2826250"/>
                <a:gridCol w="2826250"/>
                <a:gridCol w="2775750"/>
                <a:gridCol w="2850550"/>
                <a:gridCol w="3289500"/>
              </a:tblGrid>
              <a:tr h="1599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t/>
                      </a:r>
                      <a:endParaRPr b="1" sz="2300" u="none" cap="none" strike="noStrike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/>
                        <a:t>Personal Investigation Marking Point </a:t>
                      </a:r>
                      <a:r>
                        <a:rPr b="1" lang="en-GB" sz="2300"/>
                        <a:t>5</a:t>
                      </a:r>
                      <a:endParaRPr b="1" sz="2300" u="none" cap="none" strike="noStrike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chemeClr val="dk1"/>
                          </a:solidFill>
                        </a:rPr>
                        <a:t>Personal Investigation Marking Point </a:t>
                      </a:r>
                      <a:r>
                        <a:rPr b="1" lang="en-GB" sz="2300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2300" u="none" cap="none" strike="noStrike"/>
                    </a:p>
                  </a:txBody>
                  <a:tcPr marT="91425" marB="914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/>
                        <a:t>Exam Marking Point 1</a:t>
                      </a:r>
                      <a:endParaRPr b="1" sz="23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b="1" lang="en-GB" sz="2300" u="none" cap="none" strike="noStrike">
                          <a:solidFill>
                            <a:srgbClr val="000000"/>
                          </a:solidFill>
                        </a:rPr>
                        <a:t>Exam Marking Point 2</a:t>
                      </a:r>
                      <a:endParaRPr b="1" sz="23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17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lang="en-GB" sz="2300" u="none" cap="none" strike="noStrike"/>
                        <a:t>UNIT GRADE</a:t>
                      </a:r>
                      <a:endParaRPr sz="2300" u="none" cap="none" strike="noStrike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0"/>
                        <a:buFont typeface="Arial"/>
                        <a:buNone/>
                      </a:pPr>
                      <a:r>
                        <a:t/>
                      </a:r>
                      <a:endParaRPr sz="70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0"/>
                        <a:buFont typeface="Arial"/>
                        <a:buNone/>
                      </a:pPr>
                      <a:r>
                        <a:t/>
                      </a:r>
                      <a:endParaRPr sz="7000" u="none" cap="none" strike="noStrike"/>
                    </a:p>
                  </a:txBody>
                  <a:tcPr marT="91425" marB="91425" marR="91425" marL="91425" anchor="ctr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2179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300"/>
                        <a:buFont typeface="Arial"/>
                        <a:buNone/>
                      </a:pPr>
                      <a:r>
                        <a:rPr lang="en-GB" sz="2300" u="none" cap="none" strike="noStrike"/>
                        <a:t>Current </a:t>
                      </a:r>
                      <a:r>
                        <a:rPr b="1" lang="en-GB" sz="2300"/>
                        <a:t>Predicted</a:t>
                      </a:r>
                      <a:r>
                        <a:rPr b="1" lang="en-GB" sz="2300" u="none" cap="none" strike="noStrike"/>
                        <a:t> </a:t>
                      </a:r>
                      <a:r>
                        <a:rPr lang="en-GB" sz="2300" u="none" cap="none" strike="noStrike"/>
                        <a:t>Grade Overall (including STAR TIME)</a:t>
                      </a:r>
                      <a:endParaRPr sz="2300" u="none" cap="none" strike="noStrike"/>
                    </a:p>
                  </a:txBody>
                  <a:tcPr marT="91425" marB="91425" marR="91425" marL="9142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0"/>
                        <a:buFont typeface="Arial"/>
                        <a:buNone/>
                      </a:pPr>
                      <a:r>
                        <a:t/>
                      </a:r>
                      <a:endParaRPr sz="70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0"/>
                        <a:buFont typeface="Arial"/>
                        <a:buNone/>
                      </a:pPr>
                      <a:r>
                        <a:t/>
                      </a:r>
                      <a:endParaRPr sz="7000" u="none" cap="none" strike="noStrike"/>
                    </a:p>
                  </a:txBody>
                  <a:tcPr marT="91425" marB="91425" marR="91425" marL="91425" anchor="ctr"/>
                </a:tc>
              </a:tr>
            </a:tbl>
          </a:graphicData>
        </a:graphic>
      </p:graphicFrame>
      <p:sp>
        <p:nvSpPr>
          <p:cNvPr id="71" name="Google Shape;71;p15"/>
          <p:cNvSpPr txBox="1"/>
          <p:nvPr>
            <p:ph idx="1" type="subTitle"/>
          </p:nvPr>
        </p:nvSpPr>
        <p:spPr>
          <a:xfrm>
            <a:off x="303050" y="9526250"/>
            <a:ext cx="14568300" cy="6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GB" sz="3500"/>
              <a:t>*Feedback in comments throughout the folder</a:t>
            </a:r>
            <a:endParaRPr sz="3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0000"/>
            </a:gs>
            <a:gs pos="100000">
              <a:srgbClr val="00FF00"/>
            </a:gs>
          </a:gsLst>
          <a:lin ang="5400012" scaled="0"/>
        </a:gra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515409" y="1200904"/>
            <a:ext cx="14089200" cy="1162500"/>
          </a:xfrm>
          <a:prstGeom prst="rect">
            <a:avLst/>
          </a:prstGeom>
        </p:spPr>
        <p:txBody>
          <a:bodyPr anchorCtr="0" anchor="t" bIns="162650" lIns="162650" spcFirstLastPara="1" rIns="162650" wrap="square" tIns="1626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3700">
                <a:solidFill>
                  <a:srgbClr val="FFFFFF"/>
                </a:solidFill>
              </a:rPr>
              <a:t>SKILLS BUILDING UNITS PLC / FEEDBACK</a:t>
            </a:r>
            <a:endParaRPr b="1" sz="137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" name="Google Shape;81;p17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116425"/>
                <a:gridCol w="856725"/>
                <a:gridCol w="876775"/>
                <a:gridCol w="866775"/>
              </a:tblGrid>
              <a:tr h="1670325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(PLC)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1301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Front Cover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9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Title Page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81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Critical &amp; Contextual Analysis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3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Primary Photographs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9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Sketched Design Ideas x 4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9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Development x 3 pages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9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Final Piece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9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Compare and Contrast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2" name="Google Shape;82;p17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  <p:sp>
        <p:nvSpPr>
          <p:cNvPr id="83" name="Google Shape;83;p17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PATRICK BOYER ASSESSMENT AND FEEDBACK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Google Shape;88;p18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389000"/>
                <a:gridCol w="829475"/>
                <a:gridCol w="795000"/>
                <a:gridCol w="703225"/>
              </a:tblGrid>
              <a:tr h="81390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Title Page - Colour Popping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Colour Popping Work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72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Title Page - Repeat Patterns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Repeat Patterns</a:t>
                      </a:r>
                      <a:r>
                        <a:rPr lang="en-GB" sz="2800" u="none" cap="none" strike="noStrike"/>
                        <a:t> Work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Title Page - Ross Holden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663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Ross Holden Work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Title Page - Typography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Typography Work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89" name="Google Shape;89;p18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YEAR 9 UNITS ASSESSMENT AND FEEDBACK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0" name="Google Shape;90;p18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19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389000"/>
                <a:gridCol w="829475"/>
                <a:gridCol w="795000"/>
                <a:gridCol w="703225"/>
              </a:tblGrid>
              <a:tr h="81390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Title Page - Sarah Beetson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Critical and Contextual Analysis 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Creative Background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Transcript 1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Transcript 2 (</a:t>
                      </a:r>
                      <a:r>
                        <a:rPr lang="en-GB" sz="2800"/>
                        <a:t>Extension)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1154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Development of one transcript to a magazine cover x 3 pages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Final Magazine Cover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Compare and Contrast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35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96" name="Google Shape;96;p19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SARAH BEETSON ASSESSMENT AND FEEDBACK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7" name="Google Shape;97;p19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lang="en-GB" sz="3200" u="sng">
                <a:solidFill>
                  <a:srgbClr val="0000FF"/>
                </a:solidFill>
              </a:rPr>
              <a:t>LOGO EXPERIMENTATION</a:t>
            </a: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ASSESSMENT AND FEEDBACK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3" name="Google Shape;103;p20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389000"/>
                <a:gridCol w="829475"/>
                <a:gridCol w="795000"/>
                <a:gridCol w="703225"/>
              </a:tblGrid>
              <a:tr h="81390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rgbClr val="000000"/>
                          </a:solidFill>
                        </a:rPr>
                        <a:t>Title Page - </a:t>
                      </a:r>
                      <a:r>
                        <a:rPr lang="en-GB" sz="2800">
                          <a:solidFill>
                            <a:srgbClr val="000000"/>
                          </a:solidFill>
                        </a:rPr>
                        <a:t>Logo Experimentation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/>
                        <a:t>Mono Prints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>
                          <a:solidFill>
                            <a:srgbClr val="000000"/>
                          </a:solidFill>
                        </a:rPr>
                        <a:t>Polyboard Prints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>
                          <a:solidFill>
                            <a:srgbClr val="000000"/>
                          </a:solidFill>
                        </a:rPr>
                        <a:t>Logo Design Idea page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>
                          <a:solidFill>
                            <a:srgbClr val="000000"/>
                          </a:solidFill>
                        </a:rPr>
                        <a:t>Development of logo x 5 pages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>
                          <a:solidFill>
                            <a:srgbClr val="000000"/>
                          </a:solidFill>
                        </a:rPr>
                        <a:t>Final Logo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800"/>
                        <a:t>Product Placement </a:t>
                      </a:r>
                      <a:endParaRPr sz="2800">
                        <a:solidFill>
                          <a:srgbClr val="000000"/>
                        </a:solidFill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rgbClr val="FFFFFF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4" name="Google Shape;104;p20"/>
          <p:cNvGraphicFramePr/>
          <p:nvPr/>
        </p:nvGraphicFramePr>
        <p:xfrm>
          <a:off x="7992667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7127325"/>
              </a:tblGrid>
              <a:tr h="875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/>
                        <a:t>Whole Class </a:t>
                      </a:r>
                      <a:r>
                        <a:rPr b="1" lang="en-GB" sz="2800" u="sng" cap="none" strike="noStrike"/>
                        <a:t>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156375">
                <a:tc vMerge="1"/>
              </a:tr>
              <a:tr h="65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650">
                <a:tc vMerge="1"/>
              </a:tr>
              <a:tr h="100000">
                <a:tc vMerge="1"/>
              </a:tr>
              <a:tr h="42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425">
                <a:tc vMerge="1"/>
              </a:tr>
              <a:tr h="228500"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21"/>
          <p:cNvGraphicFramePr/>
          <p:nvPr/>
        </p:nvGraphicFramePr>
        <p:xfrm>
          <a:off x="275976" y="83710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5389000"/>
                <a:gridCol w="829475"/>
                <a:gridCol w="795000"/>
                <a:gridCol w="703225"/>
              </a:tblGrid>
              <a:tr h="813900"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 cap="none" strike="noStrike"/>
                        <a:t>PERSONALISED LEARNING CHECKLIST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  <a:tc hMerge="1"/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Piece of Work: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RAG</a:t>
                      </a:r>
                      <a:endParaRPr sz="2800" u="none" cap="none" strike="noStrike"/>
                    </a:p>
                  </a:txBody>
                  <a:tcPr marT="185575" marB="185575" marR="151175" marL="151175"/>
                </a:tc>
                <a:tc hMerge="1"/>
                <a:tc hMerge="1"/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Title Page - Design Ideas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/>
                        <a:t>Converse - Page 1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17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Converse - Page 2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CD Cover - Page 1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CD Cover - Page 2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401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Game Cover - Page 1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  <a:tr h="751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rPr lang="en-GB" sz="2800" u="none" cap="none" strike="noStrike">
                          <a:solidFill>
                            <a:schemeClr val="dk1"/>
                          </a:solidFill>
                        </a:rPr>
                        <a:t>Game Cover - Page 2</a:t>
                      </a:r>
                      <a:endParaRPr sz="28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highlight>
                          <a:schemeClr val="lt1"/>
                        </a:highlight>
                      </a:endParaRPr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EC323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FFC5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185575" marB="185575" marR="151175" marL="15117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B1FF00"/>
                    </a:solidFill>
                  </a:tcPr>
                </a:tc>
              </a:tr>
            </a:tbl>
          </a:graphicData>
        </a:graphic>
      </p:graphicFrame>
      <p:sp>
        <p:nvSpPr>
          <p:cNvPr id="110" name="Google Shape;110;p21"/>
          <p:cNvSpPr txBox="1"/>
          <p:nvPr/>
        </p:nvSpPr>
        <p:spPr>
          <a:xfrm>
            <a:off x="0" y="0"/>
            <a:ext cx="15120000" cy="8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2650" lIns="162650" spcFirstLastPara="1" rIns="162650" wrap="square" tIns="1626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GB" sz="3200" u="sng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DESIGN IDEAS ASSESSMENT AND FEEDBACK</a:t>
            </a:r>
            <a:endParaRPr b="1" i="0" sz="32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1" name="Google Shape;111;p21"/>
          <p:cNvGraphicFramePr/>
          <p:nvPr/>
        </p:nvGraphicFramePr>
        <p:xfrm>
          <a:off x="8138267" y="83707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{A38A3C82-C4A6-4282-8F8F-4503000F28D4}</a:tableStyleId>
              </a:tblPr>
              <a:tblGrid>
                <a:gridCol w="6739925"/>
              </a:tblGrid>
              <a:tr h="243800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800" u="sng">
                          <a:solidFill>
                            <a:srgbClr val="000000"/>
                          </a:solidFill>
                        </a:rPr>
                        <a:t>Whole Class Feedback</a:t>
                      </a:r>
                      <a:endParaRPr b="1" sz="2800" u="sng" cap="none" strike="noStrike"/>
                    </a:p>
                  </a:txBody>
                  <a:tcPr marT="185575" marB="185575" marR="151175" marL="151175"/>
                </a:tc>
              </a:tr>
              <a:tr h="20125">
                <a:tc vMerge="1"/>
              </a:tr>
              <a:tr h="180600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Strengths:</a:t>
                      </a:r>
                      <a:r>
                        <a:rPr lang="en-GB" sz="2100" u="none" cap="none" strike="noStrike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180600">
                <a:tc vMerge="1"/>
              </a:tr>
              <a:tr h="15725">
                <a:tc vMerge="1"/>
              </a:tr>
              <a:tr h="117375">
                <a:tc row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b="1" lang="en-GB" sz="2100" u="none" cap="none" strike="noStrike"/>
                        <a:t>Targets:</a:t>
                      </a:r>
                      <a:r>
                        <a:rPr lang="en-GB" sz="2100"/>
                        <a:t> </a:t>
                      </a:r>
                      <a:endParaRPr sz="2100"/>
                    </a:p>
                  </a:txBody>
                  <a:tcPr marT="185575" marB="185575" marR="151175" marL="151175"/>
                </a:tc>
              </a:tr>
              <a:tr h="117375">
                <a:tc vMerge="1"/>
              </a:tr>
              <a:tr h="123900">
                <a:tc vMerge="1"/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