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1" r:id="rId5"/>
    <p:sldMasterId id="2147483682" r:id="rId6"/>
    <p:sldMasterId id="214748368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</p:sldIdLst>
  <p:sldSz cy="10692000" cx="1512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F8374CA-9261-41B0-A2E2-68398B269365}">
  <a:tblStyle styleId="{6F8374CA-9261-41B0-A2E2-68398B26936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DE105784-6322-445E-9E3B-37214FBAA4EC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47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slide" Target="slides/slide16.xml"/><Relationship Id="rId23" Type="http://schemas.openxmlformats.org/officeDocument/2006/relationships/slide" Target="slides/slide15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25" Type="http://schemas.openxmlformats.org/officeDocument/2006/relationships/slide" Target="slides/slide17.xml"/><Relationship Id="rId28" Type="http://schemas.openxmlformats.org/officeDocument/2006/relationships/slide" Target="slides/slide20.xml"/><Relationship Id="rId27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7" Type="http://schemas.openxmlformats.org/officeDocument/2006/relationships/slideMaster" Target="slideMasters/slideMaster3.xml"/><Relationship Id="rId8" Type="http://schemas.openxmlformats.org/officeDocument/2006/relationships/notesMaster" Target="notesMasters/notesMaster1.xml"/><Relationship Id="rId31" Type="http://schemas.openxmlformats.org/officeDocument/2006/relationships/slide" Target="slides/slide23.xml"/><Relationship Id="rId30" Type="http://schemas.openxmlformats.org/officeDocument/2006/relationships/slide" Target="slides/slide22.xml"/><Relationship Id="rId11" Type="http://schemas.openxmlformats.org/officeDocument/2006/relationships/slide" Target="slides/slide3.xml"/><Relationship Id="rId33" Type="http://schemas.openxmlformats.org/officeDocument/2006/relationships/slide" Target="slides/slide25.xml"/><Relationship Id="rId10" Type="http://schemas.openxmlformats.org/officeDocument/2006/relationships/slide" Target="slides/slide2.xml"/><Relationship Id="rId32" Type="http://schemas.openxmlformats.org/officeDocument/2006/relationships/slide" Target="slides/slide24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34" Type="http://schemas.openxmlformats.org/officeDocument/2006/relationships/slide" Target="slides/slide26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86e764f85_0_308:notes"/>
          <p:cNvSpPr/>
          <p:nvPr>
            <p:ph idx="2" type="sldImg"/>
          </p:nvPr>
        </p:nvSpPr>
        <p:spPr>
          <a:xfrm>
            <a:off x="1004754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e86e764f85_0_3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61fa48047d_0_642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61fa48047d_0_6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61fa48047d_0_178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g361fa48047d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61fa48047d_0_229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g361fa48047d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61fa48047d_0_28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g361fa48047d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61fa48047d_0_331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g361fa48047d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61fa48047d_0_382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g361fa48047d_0_3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61fa48047d_0_433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4" name="Google Shape;244;g361fa48047d_0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61fa48047d_0_484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g361fa48047d_0_4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61fa48047d_0_535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g361fa48047d_0_5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61fa48047d_0_586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g361fa48047d_0_5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61fa48047d_0_68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361fa48047d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61fa48047d_0_646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361fa48047d_0_6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61fa48047d_0_65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g361fa48047d_0_6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61fa48047d_0_655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g361fa48047d_0_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61fa48047d_0_66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g361fa48047d_0_6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61fa48047d_0_67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8" name="Google Shape;298;g361fa48047d_0_6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61fa48047d_0_675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5" name="Google Shape;305;g361fa48047d_0_6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61fa48047d_0_680:notes"/>
          <p:cNvSpPr/>
          <p:nvPr>
            <p:ph idx="2" type="sldImg"/>
          </p:nvPr>
        </p:nvSpPr>
        <p:spPr>
          <a:xfrm>
            <a:off x="1004755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2" name="Google Shape;312;g361fa48047d_0_6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61fa48047d_0_75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g361fa48047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61fa48047d_0_637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61fa48047d_0_6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4736743cf7_0_0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g14736743c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61fa48047d_0_0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g361fa4804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4736743cf7_0_112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g14736743cf7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4736743cf7_0_59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g14736743cf7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4736743cf7_0_72:notes"/>
          <p:cNvSpPr/>
          <p:nvPr>
            <p:ph idx="2" type="sldImg"/>
          </p:nvPr>
        </p:nvSpPr>
        <p:spPr>
          <a:xfrm>
            <a:off x="1004747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14736743cf7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9500"/>
              <a:buNone/>
              <a:defRPr sz="95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431800" lvl="0" marL="457200" rtl="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rtl="0">
              <a:spcBef>
                <a:spcPts val="2900"/>
              </a:spcBef>
              <a:spcAft>
                <a:spcPts val="29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 rtl="0">
              <a:spcBef>
                <a:spcPts val="2900"/>
              </a:spcBef>
              <a:spcAft>
                <a:spcPts val="290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387350" lvl="0" marL="457200" rtl="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 rtl="0">
              <a:spcBef>
                <a:spcPts val="2900"/>
              </a:spcBef>
              <a:spcAft>
                <a:spcPts val="290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 rtl="0">
              <a:spcBef>
                <a:spcPts val="290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 rtl="0">
              <a:spcBef>
                <a:spcPts val="290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 rtl="0">
              <a:spcBef>
                <a:spcPts val="290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 rtl="0">
              <a:spcBef>
                <a:spcPts val="2900"/>
              </a:spcBef>
              <a:spcAft>
                <a:spcPts val="290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5650" lIns="165650" spcFirstLastPara="1" rIns="165650" wrap="square" tIns="16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7700"/>
              <a:buNone/>
              <a:defRPr sz="77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indent="-431800" lvl="0" marL="457200" rtl="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rtl="0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rtl="0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rtl="0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rtl="0">
              <a:spcBef>
                <a:spcPts val="2900"/>
              </a:spcBef>
              <a:spcAft>
                <a:spcPts val="29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431800" lvl="0" marL="457200" rtl="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rtl="0" algn="ctr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rtl="0" algn="ctr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rtl="0" algn="ctr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rtl="0" algn="ctr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rtl="0" algn="ctr">
              <a:spcBef>
                <a:spcPts val="29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rtl="0" algn="ctr">
              <a:spcBef>
                <a:spcPts val="29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rtl="0" algn="ctr">
              <a:spcBef>
                <a:spcPts val="29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rtl="0" algn="ctr">
              <a:spcBef>
                <a:spcPts val="2900"/>
              </a:spcBef>
              <a:spcAft>
                <a:spcPts val="29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6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01" name="Google Shape;101;p26"/>
          <p:cNvSpPr txBox="1"/>
          <p:nvPr>
            <p:ph idx="1" type="subTitle"/>
          </p:nvPr>
        </p:nvSpPr>
        <p:spPr>
          <a:xfrm>
            <a:off x="515409" y="5891410"/>
            <a:ext cx="140892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02" name="Google Shape;102;p26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7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05" name="Google Shape;105;p27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06" name="Google Shape;106;p27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 txBox="1"/>
          <p:nvPr>
            <p:ph type="title"/>
          </p:nvPr>
        </p:nvSpPr>
        <p:spPr>
          <a:xfrm>
            <a:off x="515409" y="4471058"/>
            <a:ext cx="14089200" cy="174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09" name="Google Shape;109;p28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9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12" name="Google Shape;112;p29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873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13" name="Google Shape;113;p29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873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14" name="Google Shape;114;p29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0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17" name="Google Shape;117;p30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1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120" name="Google Shape;120;p31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619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121" name="Google Shape;121;p31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2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/>
        </p:txBody>
      </p:sp>
      <p:sp>
        <p:nvSpPr>
          <p:cNvPr id="124" name="Google Shape;124;p32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3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3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128" name="Google Shape;128;p33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29" name="Google Shape;129;p33"/>
          <p:cNvSpPr txBox="1"/>
          <p:nvPr>
            <p:ph idx="2" type="body"/>
          </p:nvPr>
        </p:nvSpPr>
        <p:spPr>
          <a:xfrm>
            <a:off x="8167677" y="1505164"/>
            <a:ext cx="6344700" cy="76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-431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30" name="Google Shape;130;p33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4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133" name="Google Shape;133;p34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5"/>
          <p:cNvSpPr txBox="1"/>
          <p:nvPr>
            <p:ph hasCustomPrompt="1" type="title"/>
          </p:nvPr>
        </p:nvSpPr>
        <p:spPr>
          <a:xfrm>
            <a:off x="515409" y="2299346"/>
            <a:ext cx="14089200" cy="40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9pPr>
          </a:lstStyle>
          <a:p>
            <a:r>
              <a:t>xx%</a:t>
            </a:r>
          </a:p>
        </p:txBody>
      </p:sp>
      <p:sp>
        <p:nvSpPr>
          <p:cNvPr id="136" name="Google Shape;136;p35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37" name="Google Shape;137;p35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6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4125" lIns="164125" spcFirstLastPara="1" rIns="164125" wrap="square" tIns="164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noAutofit/>
          </a:bodyPr>
          <a:lstStyle>
            <a:lvl1pPr indent="-4318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 rtl="0">
              <a:lnSpc>
                <a:spcPct val="115000"/>
              </a:lnSpc>
              <a:spcBef>
                <a:spcPts val="290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 rtl="0">
              <a:lnSpc>
                <a:spcPct val="115000"/>
              </a:lnSpc>
              <a:spcBef>
                <a:spcPts val="2900"/>
              </a:spcBef>
              <a:spcAft>
                <a:spcPts val="290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5650" lIns="165650" spcFirstLastPara="1" rIns="165650" wrap="square" tIns="165650">
            <a:noAutofit/>
          </a:bodyPr>
          <a:lstStyle>
            <a:lvl1pPr lvl="0" rtl="0" algn="r">
              <a:buNone/>
              <a:defRPr sz="1800">
                <a:solidFill>
                  <a:schemeClr val="dk2"/>
                </a:solidFill>
              </a:defRPr>
            </a:lvl1pPr>
            <a:lvl2pPr lvl="1" rtl="0" algn="r">
              <a:buNone/>
              <a:defRPr sz="1800">
                <a:solidFill>
                  <a:schemeClr val="dk2"/>
                </a:solidFill>
              </a:defRPr>
            </a:lvl2pPr>
            <a:lvl3pPr lvl="2" rtl="0" algn="r">
              <a:buNone/>
              <a:defRPr sz="1800">
                <a:solidFill>
                  <a:schemeClr val="dk2"/>
                </a:solidFill>
              </a:defRPr>
            </a:lvl3pPr>
            <a:lvl4pPr lvl="3" rtl="0" algn="r">
              <a:buNone/>
              <a:defRPr sz="1800">
                <a:solidFill>
                  <a:schemeClr val="dk2"/>
                </a:solidFill>
              </a:defRPr>
            </a:lvl4pPr>
            <a:lvl5pPr lvl="4" rtl="0" algn="r">
              <a:buNone/>
              <a:defRPr sz="1800">
                <a:solidFill>
                  <a:schemeClr val="dk2"/>
                </a:solidFill>
              </a:defRPr>
            </a:lvl5pPr>
            <a:lvl6pPr lvl="5" rtl="0" algn="r">
              <a:buNone/>
              <a:defRPr sz="1800">
                <a:solidFill>
                  <a:schemeClr val="dk2"/>
                </a:solidFill>
              </a:defRPr>
            </a:lvl6pPr>
            <a:lvl7pPr lvl="6" rtl="0" algn="r">
              <a:buNone/>
              <a:defRPr sz="1800">
                <a:solidFill>
                  <a:schemeClr val="dk2"/>
                </a:solidFill>
              </a:defRPr>
            </a:lvl7pPr>
            <a:lvl8pPr lvl="7" rtl="0" algn="r">
              <a:buNone/>
              <a:defRPr sz="1800">
                <a:solidFill>
                  <a:schemeClr val="dk2"/>
                </a:solidFill>
              </a:defRPr>
            </a:lvl8pPr>
            <a:lvl9pPr lvl="8" rtl="0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5"/>
          <p:cNvSpPr txBox="1"/>
          <p:nvPr>
            <p:ph type="title"/>
          </p:nvPr>
        </p:nvSpPr>
        <p:spPr>
          <a:xfrm>
            <a:off x="515409" y="925092"/>
            <a:ext cx="140892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25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marR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●"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7350" lvl="1" marL="9144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7350" lvl="2" marL="13716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7350" lvl="3" marL="18288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●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7350" lvl="4" marL="22860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7350" lvl="5" marL="27432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7350" lvl="6" marL="32004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●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7350" lvl="7" marL="3657600" marR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7350" lvl="8" marL="4114800" marR="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25"/>
          <p:cNvSpPr txBox="1"/>
          <p:nvPr>
            <p:ph idx="12" type="sldNum"/>
          </p:nvPr>
        </p:nvSpPr>
        <p:spPr>
          <a:xfrm>
            <a:off x="14009577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7"/>
          <p:cNvSpPr txBox="1"/>
          <p:nvPr>
            <p:ph type="ctrTitle"/>
          </p:nvPr>
        </p:nvSpPr>
        <p:spPr>
          <a:xfrm>
            <a:off x="128050" y="316587"/>
            <a:ext cx="10520400" cy="1364400"/>
          </a:xfrm>
          <a:prstGeom prst="rect">
            <a:avLst/>
          </a:prstGeom>
        </p:spPr>
        <p:txBody>
          <a:bodyPr anchorCtr="0" anchor="b" bIns="165650" lIns="165650" spcFirstLastPara="1" rIns="165650" wrap="square" tIns="16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145" name="Google Shape;145;p37"/>
          <p:cNvSpPr txBox="1"/>
          <p:nvPr>
            <p:ph idx="1" type="subTitle"/>
          </p:nvPr>
        </p:nvSpPr>
        <p:spPr>
          <a:xfrm>
            <a:off x="9680300" y="1681353"/>
            <a:ext cx="5439900" cy="1647600"/>
          </a:xfrm>
          <a:prstGeom prst="rect">
            <a:avLst/>
          </a:prstGeom>
        </p:spPr>
        <p:txBody>
          <a:bodyPr anchorCtr="0" anchor="t" bIns="165650" lIns="165650" spcFirstLastPara="1" rIns="165650" wrap="square" tIns="165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Target Grade: </a:t>
            </a:r>
            <a:endParaRPr b="1">
              <a:solidFill>
                <a:schemeClr val="dk1"/>
              </a:solidFill>
            </a:endParaRPr>
          </a:p>
        </p:txBody>
      </p:sp>
      <p:graphicFrame>
        <p:nvGraphicFramePr>
          <p:cNvPr id="146" name="Google Shape;146;p37"/>
          <p:cNvGraphicFramePr/>
          <p:nvPr/>
        </p:nvGraphicFramePr>
        <p:xfrm>
          <a:off x="303000" y="3514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{6F8374CA-9261-41B0-A2E2-68398B269365}</a:tableStyleId>
              </a:tblPr>
              <a:tblGrid>
                <a:gridCol w="2305625"/>
                <a:gridCol w="2028725"/>
                <a:gridCol w="2541350"/>
                <a:gridCol w="2708825"/>
                <a:gridCol w="2300200"/>
                <a:gridCol w="2683575"/>
              </a:tblGrid>
              <a:tr h="1638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300"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2300">
                          <a:solidFill>
                            <a:schemeClr val="dk1"/>
                          </a:solidFill>
                        </a:rPr>
                        <a:t>Portraiture</a:t>
                      </a:r>
                      <a:endParaRPr b="1" sz="23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2300"/>
                    </a:p>
                  </a:txBody>
                  <a:tcPr marT="93650" marB="93650" marR="91450" marL="9145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300"/>
                        <a:t>Printing &amp; Experimentation 1</a:t>
                      </a:r>
                      <a:endParaRPr b="1" sz="2300"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GB" sz="2300">
                          <a:solidFill>
                            <a:schemeClr val="dk1"/>
                          </a:solidFill>
                        </a:rPr>
                        <a:t>Printing &amp; Experimentation 2</a:t>
                      </a:r>
                      <a:endParaRPr b="1" sz="2300"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rPr b="1" lang="en-GB" sz="2300"/>
                        <a:t>Animation</a:t>
                      </a:r>
                      <a:endParaRPr b="1" sz="23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100"/>
                        <a:buFont typeface="Arial"/>
                        <a:buNone/>
                      </a:pPr>
                      <a:r>
                        <a:t/>
                      </a:r>
                      <a:endParaRPr b="1" sz="2300"/>
                    </a:p>
                  </a:txBody>
                  <a:tcPr marT="87200" marB="8720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2300"/>
                        <a:t>Self </a:t>
                      </a:r>
                      <a:r>
                        <a:rPr b="1" lang="en-GB" sz="2300"/>
                        <a:t>Reflection</a:t>
                      </a:r>
                      <a:r>
                        <a:rPr b="1" lang="en-GB" sz="2300"/>
                        <a:t> Task</a:t>
                      </a:r>
                      <a:endParaRPr b="1" sz="23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300">
                        <a:solidFill>
                          <a:srgbClr val="212121"/>
                        </a:solidFill>
                      </a:endParaRPr>
                    </a:p>
                  </a:txBody>
                  <a:tcPr marT="87200" marB="8720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/>
                        <a:t>UNIT GRADE</a:t>
                      </a:r>
                      <a:endParaRPr sz="2300"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/>
                        <a:t>Current </a:t>
                      </a:r>
                      <a:r>
                        <a:rPr b="1" lang="en-GB" sz="2300"/>
                        <a:t>Working</a:t>
                      </a:r>
                      <a:r>
                        <a:rPr lang="en-GB" sz="2300"/>
                        <a:t> Grade Overall (including STAR TIME)</a:t>
                      </a:r>
                      <a:endParaRPr sz="2300"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6"/>
          <p:cNvSpPr txBox="1"/>
          <p:nvPr>
            <p:ph type="title"/>
          </p:nvPr>
        </p:nvSpPr>
        <p:spPr>
          <a:xfrm>
            <a:off x="515409" y="1153692"/>
            <a:ext cx="14089200" cy="11907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PERSONAL INVESTIGATION</a:t>
            </a:r>
            <a:r>
              <a:rPr b="1" lang="en-GB" sz="13700">
                <a:solidFill>
                  <a:srgbClr val="FFFFFF"/>
                </a:solidFill>
              </a:rPr>
              <a:t> UNIT 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" name="Google Shape;211;p47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1101400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Front Cover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My Interests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Moodboard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General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Specific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12" name="Google Shape;212;p47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13" name="Google Shape;213;p47"/>
          <p:cNvGraphicFramePr/>
          <p:nvPr/>
        </p:nvGraphicFramePr>
        <p:xfrm>
          <a:off x="8454192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665800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8" name="Google Shape;218;p48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3 Possible Projects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Situation Problem Brief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1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2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Analysis Page 3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Analysis Page 4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Primary Research Photos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19" name="Google Shape;219;p48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0" name="Google Shape;220;p48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" name="Google Shape;225;p49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AO1: Develop ideas through investigations, demonstrating critical understanding of sources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7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1: Critical and Contextual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2: Critical and Contextual Analysis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26" name="Google Shape;226;p49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7" name="Google Shape;227;p49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" name="Google Shape;232;p50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AO1: Develop ideas through investigations, demonstrating critical understanding of sources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711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3: Critical and Contextual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4: Critical and Contextual Analysis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33" name="Google Shape;233;p50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34" name="Google Shape;234;p50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9" name="Google Shape;239;p51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Colour Theory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Font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 Results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Summary of Research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Design Specification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40" name="Google Shape;240;p51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1" name="Google Shape;241;p51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" name="Google Shape;246;p52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97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47" name="Google Shape;247;p52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48" name="Google Shape;248;p52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" name="Google Shape;253;p53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3714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54" name="Google Shape;254;p53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5" name="Google Shape;255;p53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0" name="Google Shape;260;p54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3714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145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95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3: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61" name="Google Shape;261;p54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2" name="Google Shape;262;p54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Google Shape;267;p55"/>
          <p:cNvGraphicFramePr/>
          <p:nvPr/>
        </p:nvGraphicFramePr>
        <p:xfrm>
          <a:off x="147801" y="7811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875375"/>
                <a:gridCol w="904350"/>
                <a:gridCol w="866725"/>
                <a:gridCol w="766675"/>
              </a:tblGrid>
              <a:tr h="31706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600" u="none" cap="none" strike="noStrike"/>
                        <a:t>AO2: Refine work by exploring ideas, selecting and experimenting with appropriate media, materials, techniques and processes.</a:t>
                      </a:r>
                      <a:endParaRPr sz="2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600" u="none" cap="none" strike="noStrike"/>
                        <a:t>AO4: Present a personal and meaningful response that realises intentions and demonstrates understanding of visual language.</a:t>
                      </a:r>
                      <a:endParaRPr sz="26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91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600" u="none" cap="none" strike="noStrike">
                          <a:solidFill>
                            <a:schemeClr val="dk1"/>
                          </a:solidFill>
                        </a:rPr>
                        <a:t>Sketched Design Ideas</a:t>
                      </a:r>
                      <a:endParaRPr sz="26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1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500" u="none" cap="none" strike="noStrike">
                          <a:solidFill>
                            <a:schemeClr val="dk1"/>
                          </a:solidFill>
                        </a:rPr>
                        <a:t>Chosen Idea to Develop</a:t>
                      </a:r>
                      <a:endParaRPr sz="25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4: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6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Evaluation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68" name="Google Shape;268;p55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69" name="Google Shape;269;p55"/>
          <p:cNvGraphicFramePr/>
          <p:nvPr/>
        </p:nvGraphicFramePr>
        <p:xfrm>
          <a:off x="856091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55907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8"/>
          <p:cNvSpPr txBox="1"/>
          <p:nvPr>
            <p:ph type="ctrTitle"/>
          </p:nvPr>
        </p:nvSpPr>
        <p:spPr>
          <a:xfrm>
            <a:off x="128050" y="316587"/>
            <a:ext cx="105207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152" name="Google Shape;152;p38"/>
          <p:cNvSpPr txBox="1"/>
          <p:nvPr>
            <p:ph idx="1" type="subTitle"/>
          </p:nvPr>
        </p:nvSpPr>
        <p:spPr>
          <a:xfrm>
            <a:off x="9680300" y="1681353"/>
            <a:ext cx="5439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153" name="Google Shape;153;p38"/>
          <p:cNvGraphicFramePr/>
          <p:nvPr/>
        </p:nvGraphicFramePr>
        <p:xfrm>
          <a:off x="303000" y="3514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2826250"/>
                <a:gridCol w="2826250"/>
                <a:gridCol w="2775750"/>
                <a:gridCol w="2850550"/>
                <a:gridCol w="3289500"/>
              </a:tblGrid>
              <a:tr h="1638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/>
                        <a:t>Personal Investigation Marking Point 1</a:t>
                      </a:r>
                      <a:endParaRPr b="1" sz="2400" u="none" cap="none" strike="noStrike"/>
                    </a:p>
                  </a:txBody>
                  <a:tcPr marT="93625" marB="936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2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3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4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UNIT GRADE</a:t>
                      </a:r>
                      <a:endParaRPr sz="2400" u="none" cap="none" strike="noStrike"/>
                    </a:p>
                  </a:txBody>
                  <a:tcPr marT="93625" marB="936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Current </a:t>
                      </a:r>
                      <a:r>
                        <a:rPr b="1" lang="en-GB" sz="2400" u="none" cap="none" strike="noStrike"/>
                        <a:t>Working / Predicted</a:t>
                      </a:r>
                      <a:r>
                        <a:rPr lang="en-GB" sz="2400" u="none" cap="none" strike="noStrike"/>
                        <a:t> Grade Overall (including STAR TIME)</a:t>
                      </a:r>
                      <a:endParaRPr sz="2400" u="none" cap="none" strike="noStrike"/>
                    </a:p>
                  </a:txBody>
                  <a:tcPr marT="93625" marB="936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3650" marB="93650" marR="91450" marL="91450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</a:tbl>
          </a:graphicData>
        </a:graphic>
      </p:graphicFrame>
      <p:sp>
        <p:nvSpPr>
          <p:cNvPr id="154" name="Google Shape;154;p38"/>
          <p:cNvSpPr txBox="1"/>
          <p:nvPr>
            <p:ph idx="1" type="subTitle"/>
          </p:nvPr>
        </p:nvSpPr>
        <p:spPr>
          <a:xfrm>
            <a:off x="303050" y="9756194"/>
            <a:ext cx="14568300" cy="6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 sz="3500"/>
              <a:t>*Feedback in comments throughout the folder</a:t>
            </a:r>
            <a:endParaRPr sz="35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56"/>
          <p:cNvSpPr txBox="1"/>
          <p:nvPr>
            <p:ph type="title"/>
          </p:nvPr>
        </p:nvSpPr>
        <p:spPr>
          <a:xfrm>
            <a:off x="515409" y="1991892"/>
            <a:ext cx="14089200" cy="11907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EXAM UNIT </a:t>
            </a:r>
            <a:endParaRPr b="1" sz="137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9" name="Google Shape;279;p57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1101400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Front Cover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/>
                        <a:t>Exam Board Question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Moodboard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Specific Spider Chart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80" name="Google Shape;280;p57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1" name="Google Shape;281;p57"/>
          <p:cNvGraphicFramePr/>
          <p:nvPr/>
        </p:nvGraphicFramePr>
        <p:xfrm>
          <a:off x="8227292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892700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Google Shape;286;p58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3 Possible Projects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Situation Problem Brief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1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Analysis Page 2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Primary Research Photos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87" name="Google Shape;287;p58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88" name="Google Shape;288;p58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Google Shape;293;p59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AO1: Develop ideas through investigations, demonstrating critical understanding of sources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7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1: Critical and Contextual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Artist 2: Critical and Contextual Analysis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>
                          <a:solidFill>
                            <a:schemeClr val="dk1"/>
                          </a:solidFill>
                        </a:rPr>
                        <a:t>Primary Photos / </a:t>
                      </a: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9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94" name="Google Shape;294;p59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95" name="Google Shape;295;p59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0" name="Google Shape;300;p60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7106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AO3: Record ideas, observations and insights relevant to intentions as work progresses. 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1333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Colour Theory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Font Analysis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33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Questionnaire Results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Summary of Research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Design Specification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301" name="Google Shape;301;p60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02" name="Google Shape;302;p60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" name="Google Shape;307;p61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97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Sketched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Digital Design Ideas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60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Chosen Idea to Develop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Development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2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900" u="none" cap="none" strike="noStrike"/>
                        <a:t>Present Final Piece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308" name="Google Shape;308;p61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09" name="Google Shape;309;p61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" name="Google Shape;314;p62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6896025"/>
                <a:gridCol w="1061475"/>
                <a:gridCol w="1017275"/>
                <a:gridCol w="899875"/>
              </a:tblGrid>
              <a:tr h="20937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AO2: Refine work by exploring ideas, selecting and experimenting with appropriate media, materials, techniques and processes.</a:t>
                      </a:r>
                      <a:endParaRPr sz="2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AO4: Present a personal and meaningful response that realises intentions and demonstrates understanding of visual language.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Sketched Design Ideas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Digital Design Ideas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Chosen Idea to Develop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Development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Present Final Piece</a:t>
                      </a:r>
                      <a:endParaRPr sz="28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23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Evaluation</a:t>
                      </a:r>
                      <a:endParaRPr sz="28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9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315" name="Google Shape;315;p62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62"/>
          <p:cNvSpPr txBox="1"/>
          <p:nvPr/>
        </p:nvSpPr>
        <p:spPr>
          <a:xfrm>
            <a:off x="10663500" y="1374325"/>
            <a:ext cx="3846000" cy="44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3200"/>
              <a:t>*Carried out in exam conditions with an invigilator (15 hours)</a:t>
            </a:r>
            <a:endParaRPr i="1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9"/>
          <p:cNvSpPr txBox="1"/>
          <p:nvPr>
            <p:ph type="ctrTitle"/>
          </p:nvPr>
        </p:nvSpPr>
        <p:spPr>
          <a:xfrm>
            <a:off x="128050" y="316587"/>
            <a:ext cx="10520700" cy="13647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160" name="Google Shape;160;p39"/>
          <p:cNvSpPr txBox="1"/>
          <p:nvPr>
            <p:ph idx="1" type="subTitle"/>
          </p:nvPr>
        </p:nvSpPr>
        <p:spPr>
          <a:xfrm>
            <a:off x="9680300" y="1681353"/>
            <a:ext cx="5439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161" name="Google Shape;161;p39"/>
          <p:cNvGraphicFramePr/>
          <p:nvPr/>
        </p:nvGraphicFramePr>
        <p:xfrm>
          <a:off x="303000" y="3514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2826250"/>
                <a:gridCol w="2826250"/>
                <a:gridCol w="2775750"/>
                <a:gridCol w="2850550"/>
                <a:gridCol w="3289500"/>
              </a:tblGrid>
              <a:tr h="1638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t/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/>
                        <a:t>Personal Investigation Marking Point 5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6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7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b="1" lang="en-GB" sz="2400" u="none" cap="none" strike="noStrike">
                          <a:solidFill>
                            <a:schemeClr val="dk1"/>
                          </a:solidFill>
                        </a:rPr>
                        <a:t>Personal Investigation Marking Point 8</a:t>
                      </a:r>
                      <a:endParaRPr b="1" sz="24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UNIT GRADE</a:t>
                      </a:r>
                      <a:endParaRPr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  <a:tr h="2232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GB" sz="2400" u="none" cap="none" strike="noStrike"/>
                        <a:t>Current </a:t>
                      </a:r>
                      <a:r>
                        <a:rPr b="1" lang="en-GB" sz="2400"/>
                        <a:t>Predicted</a:t>
                      </a:r>
                      <a:r>
                        <a:rPr lang="en-GB" sz="2400" u="none" cap="none" strike="noStrike"/>
                        <a:t> Grade Overall (including STAR TIME)</a:t>
                      </a:r>
                      <a:endParaRPr sz="24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200"/>
                        <a:buFont typeface="Arial"/>
                        <a:buNone/>
                      </a:pPr>
                      <a:r>
                        <a:t/>
                      </a:r>
                      <a:endParaRPr sz="7200" u="none" cap="none" strike="noStrike"/>
                    </a:p>
                  </a:txBody>
                  <a:tcPr marT="93625" marB="93625" marR="91425" marL="91425" anchor="ctr"/>
                </a:tc>
              </a:tr>
            </a:tbl>
          </a:graphicData>
        </a:graphic>
      </p:graphicFrame>
      <p:sp>
        <p:nvSpPr>
          <p:cNvPr id="162" name="Google Shape;162;p39"/>
          <p:cNvSpPr txBox="1"/>
          <p:nvPr>
            <p:ph idx="1" type="subTitle"/>
          </p:nvPr>
        </p:nvSpPr>
        <p:spPr>
          <a:xfrm>
            <a:off x="303050" y="9756194"/>
            <a:ext cx="14568300" cy="6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 sz="3500"/>
              <a:t>*Feedback in comments throughout the folder</a:t>
            </a:r>
            <a:endParaRPr sz="3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 txBox="1"/>
          <p:nvPr>
            <p:ph type="title"/>
          </p:nvPr>
        </p:nvSpPr>
        <p:spPr>
          <a:xfrm>
            <a:off x="515409" y="1229892"/>
            <a:ext cx="14089200" cy="11907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SKILLS BUILDING</a:t>
            </a:r>
            <a:r>
              <a:rPr b="1" lang="en-GB" sz="13700">
                <a:solidFill>
                  <a:srgbClr val="FFFFFF"/>
                </a:solidFill>
              </a:rPr>
              <a:t> UNITS 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Google Shape;172;p41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169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500" u="sng" cap="none" strike="noStrike"/>
                        <a:t>PERSONALISED LEARNING CHECKLIST</a:t>
                      </a:r>
                      <a:r>
                        <a:rPr b="1" lang="en-GB" sz="2500" u="sng"/>
                        <a:t> </a:t>
                      </a:r>
                      <a:r>
                        <a:rPr b="1" lang="en-GB" sz="2500" u="sng" cap="none" strike="noStrike"/>
                        <a:t>(PLC)</a:t>
                      </a:r>
                      <a:endParaRPr b="1" sz="2500" u="sng" cap="none" strike="noStrike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>
                          <a:solidFill>
                            <a:schemeClr val="dk1"/>
                          </a:solidFill>
                        </a:rPr>
                        <a:t>All Assessment Objectives addressed in this unit of work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844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Piece of Work:</a:t>
                      </a:r>
                      <a:endParaRPr sz="25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RAG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 u="none" cap="none" strike="noStrike"/>
                        <a:t>Front Cover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 u="none" cap="none" strike="noStrike"/>
                        <a:t>Title Page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Portraiture Research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Theme/Outcome Research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2 x Experimental Portraits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Timed Line Drawings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27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Critical &amp; Contextual Analysis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73" name="Google Shape;173;p41"/>
          <p:cNvSpPr txBox="1"/>
          <p:nvPr/>
        </p:nvSpPr>
        <p:spPr>
          <a:xfrm>
            <a:off x="0" y="143641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PORTRAITURE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4" name="Google Shape;174;p41"/>
          <p:cNvGraphicFramePr/>
          <p:nvPr/>
        </p:nvGraphicFramePr>
        <p:xfrm>
          <a:off x="8277968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4426925"/>
                <a:gridCol w="678225"/>
                <a:gridCol w="749375"/>
                <a:gridCol w="740825"/>
              </a:tblGrid>
              <a:tr h="6445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500" u="sng"/>
                        <a:t>PLC continued…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4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Piece of Work:</a:t>
                      </a:r>
                      <a:endParaRPr sz="25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500" u="none" cap="none" strike="noStrike"/>
                        <a:t>RAG</a:t>
                      </a:r>
                      <a:endParaRPr sz="25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Primary Photographs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Transcript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Compare and Contrast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Sketched Design Ideas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400"/>
                        <a:t>Digital Design Ideas</a:t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Development of Idea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Final Piece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Product Placements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Evaluation</a:t>
                      </a:r>
                      <a:endParaRPr sz="24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PORTRAITURE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0" name="Google Shape;180;p42"/>
          <p:cNvGraphicFramePr/>
          <p:nvPr/>
        </p:nvGraphicFramePr>
        <p:xfrm>
          <a:off x="1086073" y="96348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13028450"/>
              </a:tblGrid>
              <a:tr h="25600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/>
                        <a:t>WHOLE CLASS </a:t>
                      </a:r>
                      <a:r>
                        <a:rPr b="1" lang="en-GB" sz="2900" u="sng" cap="none" strike="noStrike"/>
                        <a:t>Feedback</a:t>
                      </a:r>
                      <a:endParaRPr b="1" sz="2900" u="sng" cap="none" strike="noStrike"/>
                    </a:p>
                  </a:txBody>
                  <a:tcPr marT="190050" marB="190050" marR="151175" marL="151175"/>
                </a:tc>
              </a:tr>
              <a:tr h="13150">
                <a:tc vMerge="1"/>
              </a:tr>
              <a:tr h="1896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Strengths:</a:t>
                      </a:r>
                      <a:endParaRPr sz="29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/>
                    </a:p>
                  </a:txBody>
                  <a:tcPr marT="190050" marB="190050" marR="151175" marL="151175"/>
                </a:tc>
              </a:tr>
              <a:tr h="189625">
                <a:tc vMerge="1"/>
              </a:tr>
              <a:tr h="16525">
                <a:tc vMerge="1"/>
              </a:tr>
              <a:tr h="12327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/>
                        <a:t>Targets: </a:t>
                      </a:r>
                      <a:endParaRPr sz="29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900"/>
                    </a:p>
                  </a:txBody>
                  <a:tcPr marT="190050" marB="190050" marR="151175" marL="151175"/>
                </a:tc>
              </a:tr>
              <a:tr h="123275">
                <a:tc vMerge="1"/>
              </a:tr>
              <a:tr h="130125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p43"/>
          <p:cNvGraphicFramePr/>
          <p:nvPr/>
        </p:nvGraphicFramePr>
        <p:xfrm>
          <a:off x="1" y="78658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9802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700" u="sng" cap="none" strike="noStrike"/>
                        <a:t>PERSONALISED LEARNING CHECKLIST</a:t>
                      </a:r>
                      <a:r>
                        <a:rPr b="1" lang="en-GB" sz="2700" u="sng"/>
                        <a:t> </a:t>
                      </a:r>
                      <a:r>
                        <a:rPr b="1" lang="en-GB" sz="2700" u="sng" cap="none" strike="noStrike"/>
                        <a:t>(PLC)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645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Piece of Work:</a:t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RAG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9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Title Page</a:t>
                      </a:r>
                      <a:endParaRPr sz="27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Screen Printing </a:t>
                      </a:r>
                      <a:r>
                        <a:rPr lang="en-GB" sz="2700"/>
                        <a:t>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016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Mono Printing </a:t>
                      </a:r>
                      <a:r>
                        <a:rPr lang="en-GB" sz="2700"/>
                        <a:t>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06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Polyboard 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Lino Printing Research / Prints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Hand Embroidery Research /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9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Textured Rubbings Research / Pieces</a:t>
                      </a:r>
                      <a:endParaRPr sz="27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86" name="Google Shape;186;p43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lang="en-GB" sz="3200" u="sng">
                <a:solidFill>
                  <a:srgbClr val="0000FF"/>
                </a:solidFill>
              </a:rPr>
              <a:t>RINTING / EXPERIMENTATION 1ST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7" name="Google Shape;187;p43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" name="Google Shape;192;p44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10921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700" u="sng" cap="none" strike="noStrike"/>
                        <a:t>PERSONALISED LEARNING CHECKLIST</a:t>
                      </a:r>
                      <a:r>
                        <a:rPr b="1" lang="en-GB" sz="2700" u="sng"/>
                        <a:t> </a:t>
                      </a:r>
                      <a:r>
                        <a:rPr b="1" lang="en-GB" sz="2700" u="sng" cap="none" strike="noStrike"/>
                        <a:t>(PLC)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564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Piece of Work:</a:t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700" u="none" cap="none" strike="noStrike"/>
                        <a:t>RAG</a:t>
                      </a:r>
                      <a:endParaRPr sz="27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Marbling </a:t>
                      </a:r>
                      <a:r>
                        <a:rPr lang="en-GB" sz="2700"/>
                        <a:t>Research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Marbling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Pyrography </a:t>
                      </a:r>
                      <a:r>
                        <a:rPr lang="en-GB" sz="2700"/>
                        <a:t>Research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Pyrography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Bleach Painting Research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Bleach Painting Piece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7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300">
                        <a:solidFill>
                          <a:schemeClr val="dk1"/>
                        </a:solidFill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700"/>
                        <a:t>Evaluation</a:t>
                      </a:r>
                      <a:endParaRPr sz="27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93" name="Google Shape;193;p44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PRINTING / EXPERIMENTATION 2ND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4" name="Google Shape;194;p44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Google Shape;199;p45"/>
          <p:cNvGraphicFramePr/>
          <p:nvPr/>
        </p:nvGraphicFramePr>
        <p:xfrm>
          <a:off x="275976" y="85731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5116425"/>
                <a:gridCol w="856750"/>
                <a:gridCol w="876800"/>
                <a:gridCol w="866775"/>
              </a:tblGrid>
              <a:tr h="1479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PERSONALISED LEARNING CHECKLIST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GB" sz="2900" u="sng" cap="none" strike="noStrike"/>
                        <a:t>(PLC)</a:t>
                      </a:r>
                      <a:endParaRPr b="1" sz="29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100"/>
                        <a:t>All Assessment Objectives addressed in this unit of work</a:t>
                      </a:r>
                      <a:endParaRPr sz="21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  <a:tc hMerge="1"/>
              </a:tr>
              <a:tr h="76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Piece of Work:</a:t>
                      </a:r>
                      <a:endParaRPr sz="2900" u="none" cap="none" strike="noStrike"/>
                    </a:p>
                  </a:txBody>
                  <a:tcPr marT="190050" marB="190050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900" u="none" cap="none" strike="noStrike"/>
                        <a:t>RAG</a:t>
                      </a:r>
                      <a:endParaRPr sz="2900" u="none" cap="none" strike="noStrike"/>
                    </a:p>
                  </a:txBody>
                  <a:tcPr marT="190050" marB="190050" marR="151175" marL="151175"/>
                </a:tc>
                <a:tc hMerge="1"/>
                <a:tc hMerge="1"/>
              </a:tr>
              <a:tr h="819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Title Page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/>
                        <a:t>Animation Research Page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58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>
                          <a:solidFill>
                            <a:schemeClr val="dk1"/>
                          </a:solidFill>
                        </a:rPr>
                        <a:t>Theme &amp; Artist/Animator Research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/>
                        <a:t>Sketched Design Ideas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GB" sz="2000"/>
                        <a:t>Storyboard</a:t>
                      </a:r>
                      <a:endParaRPr sz="20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Full A3 Digital slide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9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All Animation Frames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73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Animation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5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/>
                        <a:t>Evaluation</a:t>
                      </a:r>
                      <a:endParaRPr sz="2000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700" u="none" cap="none" strike="noStrike"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90050" marB="190050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00" name="Google Shape;200;p45"/>
          <p:cNvSpPr txBox="1"/>
          <p:nvPr/>
        </p:nvSpPr>
        <p:spPr>
          <a:xfrm>
            <a:off x="0" y="0"/>
            <a:ext cx="15120000" cy="8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5650" lIns="165650" spcFirstLastPara="1" rIns="165650" wrap="square" tIns="165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ANIMATION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1" name="Google Shape;201;p45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{DE105784-6322-445E-9E3B-37214FBAA4EC}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