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3B23A87-7ACE-4201-B14F-9F8D27224262}">
  <a:tblStyle styleId="{93B23A87-7ACE-4201-B14F-9F8D2722426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7355c747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g147355c747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47355c7476_0_19:notes"/>
          <p:cNvSpPr/>
          <p:nvPr>
            <p:ph idx="2" type="sldImg"/>
          </p:nvPr>
        </p:nvSpPr>
        <p:spPr>
          <a:xfrm>
            <a:off x="381293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g147355c7476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47355c7476_0_13:notes"/>
          <p:cNvSpPr/>
          <p:nvPr>
            <p:ph idx="2" type="sldImg"/>
          </p:nvPr>
        </p:nvSpPr>
        <p:spPr>
          <a:xfrm>
            <a:off x="381293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g147355c7476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47355c7476_0_7:notes"/>
          <p:cNvSpPr/>
          <p:nvPr>
            <p:ph idx="2" type="sldImg"/>
          </p:nvPr>
        </p:nvSpPr>
        <p:spPr>
          <a:xfrm>
            <a:off x="381293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g147355c747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47355c7476_0_25:notes"/>
          <p:cNvSpPr/>
          <p:nvPr>
            <p:ph idx="2" type="sldImg"/>
          </p:nvPr>
        </p:nvSpPr>
        <p:spPr>
          <a:xfrm>
            <a:off x="381293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g147355c7476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77440" y="152297"/>
            <a:ext cx="6362400" cy="65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2275" lIns="92275" spcFirstLastPara="1" rIns="92275" wrap="square" tIns="92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5854277" y="808833"/>
            <a:ext cx="32898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2275" lIns="92275" spcFirstLastPara="1" rIns="92275" wrap="square" tIns="92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Target Grade: </a:t>
            </a:r>
            <a:endParaRPr/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183243" y="169051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{93B23A87-7ACE-4201-B14F-9F8D27224262}</a:tableStyleId>
              </a:tblPr>
              <a:tblGrid>
                <a:gridCol w="1709200"/>
                <a:gridCol w="1709200"/>
                <a:gridCol w="1678675"/>
                <a:gridCol w="1723900"/>
                <a:gridCol w="1989375"/>
              </a:tblGrid>
              <a:tr h="1213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/>
                    </a:p>
                  </a:txBody>
                  <a:tcPr marT="45050" marB="45050" marR="55300" marL="553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/>
                        <a:t>Colour Popping</a:t>
                      </a:r>
                      <a:endParaRPr b="1" sz="1100" u="none" cap="none" strike="noStrike"/>
                    </a:p>
                  </a:txBody>
                  <a:tcPr marT="45050" marB="45050" marR="55300" marL="553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/>
                        <a:t>Lively Scout</a:t>
                      </a:r>
                      <a:endParaRPr b="1" sz="1100" u="none" cap="none" strike="noStrike"/>
                    </a:p>
                  </a:txBody>
                  <a:tcPr marT="45050" marB="45050" marR="55300" marL="553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/>
                        <a:t>Ross Holden</a:t>
                      </a:r>
                      <a:endParaRPr b="1" sz="1100" u="none" cap="none" strike="noStrike"/>
                    </a:p>
                  </a:txBody>
                  <a:tcPr marT="45050" marB="45050" marR="55300" marL="553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solidFill>
                            <a:schemeClr val="dk1"/>
                          </a:solidFill>
                        </a:rPr>
                        <a:t>Typography</a:t>
                      </a:r>
                      <a:endParaRPr b="1" sz="1100" u="none" cap="none" strike="noStrike"/>
                    </a:p>
                  </a:txBody>
                  <a:tcPr marT="45050" marB="45050" marR="55300" marL="55300" anchor="ctr"/>
                </a:tc>
              </a:tr>
              <a:tr h="1653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/>
                        <a:t>UNIT GRADE</a:t>
                      </a:r>
                      <a:endParaRPr sz="1100" u="none" cap="none" strike="noStrike"/>
                    </a:p>
                  </a:txBody>
                  <a:tcPr marT="45050" marB="45050" marR="55300" marL="553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/>
                        <a:t>Exceeding</a:t>
                      </a:r>
                      <a:endParaRPr sz="2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/>
                        <a:t>Meeting</a:t>
                      </a:r>
                      <a:endParaRPr sz="2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/>
                        <a:t>Developing</a:t>
                      </a:r>
                      <a:endParaRPr sz="2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/>
                        <a:t>Under Developing</a:t>
                      </a:r>
                      <a:endParaRPr sz="2000"/>
                    </a:p>
                  </a:txBody>
                  <a:tcPr marT="45050" marB="45050" marR="55300" marL="553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chemeClr val="dk1"/>
                          </a:solidFill>
                        </a:rPr>
                        <a:t>Exceeding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chemeClr val="dk1"/>
                          </a:solidFill>
                        </a:rPr>
                        <a:t>Meeting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chemeClr val="dk1"/>
                          </a:solidFill>
                        </a:rPr>
                        <a:t>Developing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chemeClr val="dk1"/>
                          </a:solidFill>
                        </a:rPr>
                        <a:t>Under Developing</a:t>
                      </a:r>
                      <a:endParaRPr sz="2000">
                        <a:solidFill>
                          <a:schemeClr val="dk1"/>
                        </a:solidFill>
                      </a:endParaRPr>
                    </a:p>
                  </a:txBody>
                  <a:tcPr marT="45050" marB="45050" marR="55300" marL="553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chemeClr val="dk1"/>
                          </a:solidFill>
                        </a:rPr>
                        <a:t>Exceeding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chemeClr val="dk1"/>
                          </a:solidFill>
                        </a:rPr>
                        <a:t>Meeting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chemeClr val="dk1"/>
                          </a:solidFill>
                        </a:rPr>
                        <a:t>Developing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chemeClr val="dk1"/>
                          </a:solidFill>
                        </a:rPr>
                        <a:t>Under Developing</a:t>
                      </a:r>
                      <a:endParaRPr sz="2000">
                        <a:solidFill>
                          <a:schemeClr val="dk1"/>
                        </a:solidFill>
                      </a:endParaRPr>
                    </a:p>
                  </a:txBody>
                  <a:tcPr marT="45050" marB="45050" marR="55300" marL="553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chemeClr val="dk1"/>
                          </a:solidFill>
                        </a:rPr>
                        <a:t>Exceeding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chemeClr val="dk1"/>
                          </a:solidFill>
                        </a:rPr>
                        <a:t>Meeting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 u="none" cap="none" strike="noStrike">
                          <a:solidFill>
                            <a:schemeClr val="dk1"/>
                          </a:solidFill>
                        </a:rPr>
                        <a:t>Developing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4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chemeClr val="dk1"/>
                          </a:solidFill>
                        </a:rPr>
                        <a:t>Under Developing</a:t>
                      </a:r>
                      <a:endParaRPr sz="2000">
                        <a:solidFill>
                          <a:schemeClr val="dk1"/>
                        </a:solidFill>
                      </a:endParaRPr>
                    </a:p>
                  </a:txBody>
                  <a:tcPr marT="45050" marB="45050" marR="55300" marL="5530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Google Shape;61;p14"/>
          <p:cNvGraphicFramePr/>
          <p:nvPr/>
        </p:nvGraphicFramePr>
        <p:xfrm>
          <a:off x="166900" y="4124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{93B23A87-7ACE-4201-B14F-9F8D27224262}</a:tableStyleId>
              </a:tblPr>
              <a:tblGrid>
                <a:gridCol w="3094225"/>
                <a:gridCol w="518125"/>
                <a:gridCol w="530250"/>
                <a:gridCol w="524200"/>
              </a:tblGrid>
              <a:tr h="5537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/>
                        <a:t>PERSONALISED LEARNING CHECKLIST</a:t>
                      </a:r>
                      <a:endParaRPr b="1" sz="14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/>
                        <a:t>(PLC)</a:t>
                      </a:r>
                      <a:endParaRPr b="1" sz="1400" u="sng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  <a:tr h="431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Piece of Work: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RAG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</a:tr>
              <a:tr h="26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Front Cover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6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Colour Popping Title Page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Colour Popping Example 1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6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000000"/>
                          </a:solidFill>
                        </a:rPr>
                        <a:t>Colour Popping Example 2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6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000000"/>
                          </a:solidFill>
                        </a:rPr>
                        <a:t>Colour Popping Example 3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6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000000"/>
                          </a:solidFill>
                        </a:rPr>
                        <a:t>Colour Popping Applied Outcome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62" name="Google Shape;62;p14"/>
          <p:cNvSpPr txBox="1"/>
          <p:nvPr/>
        </p:nvSpPr>
        <p:spPr>
          <a:xfrm>
            <a:off x="0" y="0"/>
            <a:ext cx="9144000" cy="4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2275" lIns="92275" spcFirstLastPara="1" rIns="92275" wrap="square" tIns="92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COLOUR POPPING ASSESSMENT AND FEEDBACK</a:t>
            </a:r>
            <a:endParaRPr b="1" i="0" sz="18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3" name="Google Shape;63;p14"/>
          <p:cNvGraphicFramePr/>
          <p:nvPr/>
        </p:nvGraphicFramePr>
        <p:xfrm>
          <a:off x="5022511" y="46349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{93B23A87-7ACE-4201-B14F-9F8D27224262}</a:tableStyleId>
              </a:tblPr>
              <a:tblGrid>
                <a:gridCol w="4121500"/>
              </a:tblGrid>
              <a:tr h="220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u="sng"/>
                        <a:t>Whole Class </a:t>
                      </a:r>
                      <a:r>
                        <a:rPr b="1" lang="en-GB" sz="1400" u="sng" cap="none" strike="noStrike"/>
                        <a:t>Feedback</a:t>
                      </a:r>
                      <a:endParaRPr b="1" sz="1400" u="sng" cap="none" strike="noStrike"/>
                    </a:p>
                  </a:txBody>
                  <a:tcPr marT="91425" marB="91425" marR="91425" marL="91425"/>
                </a:tc>
              </a:tr>
              <a:tr h="100">
                <a:tc vMerge="1"/>
              </a:tr>
              <a:tr h="1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100" u="none" cap="none" strike="noStrike"/>
                        <a:t>Strengths: 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1650">
                <a:tc vMerge="1"/>
              </a:tr>
              <a:tr h="150">
                <a:tc vMerge="1"/>
              </a:tr>
              <a:tr h="10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100" u="none" cap="none" strike="noStrike"/>
                        <a:t>Targets: 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1050">
                <a:tc vMerge="1"/>
              </a:tr>
              <a:tr h="1125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Google Shape;68;p15"/>
          <p:cNvGraphicFramePr/>
          <p:nvPr/>
        </p:nvGraphicFramePr>
        <p:xfrm>
          <a:off x="166900" y="4124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{93B23A87-7ACE-4201-B14F-9F8D27224262}</a:tableStyleId>
              </a:tblPr>
              <a:tblGrid>
                <a:gridCol w="3259050"/>
                <a:gridCol w="501625"/>
                <a:gridCol w="480775"/>
                <a:gridCol w="425275"/>
              </a:tblGrid>
              <a:tr h="187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/>
                        <a:t>PERSONALISED LEARNING CHECKLIST</a:t>
                      </a:r>
                      <a:endParaRPr b="1" sz="1400" u="sng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  <a:tr h="187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Piece of Work: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RAG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</a:tr>
              <a:tr h="187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Lively Scout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 Title Page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Mini Critical and Contextual Analysis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0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Stages of Transcript (Print Screens to show Development)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</a:t>
                      </a:r>
                      <a:r>
                        <a:rPr lang="en-GB"/>
                        <a:t>mpare and Contrast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69" name="Google Shape;69;p15"/>
          <p:cNvSpPr txBox="1"/>
          <p:nvPr/>
        </p:nvSpPr>
        <p:spPr>
          <a:xfrm>
            <a:off x="0" y="0"/>
            <a:ext cx="9144000" cy="4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2275" lIns="92275" spcFirstLastPara="1" rIns="92275" wrap="square" tIns="92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lang="en-GB" sz="1800" u="sng">
                <a:solidFill>
                  <a:srgbClr val="0000FF"/>
                </a:solidFill>
              </a:rPr>
              <a:t>LIVELY SCOUT</a:t>
            </a:r>
            <a:r>
              <a:rPr b="1" i="0" lang="en-GB" sz="18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</a:t>
            </a:r>
            <a:endParaRPr b="1" i="0" sz="18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0" name="Google Shape;70;p15"/>
          <p:cNvGraphicFramePr/>
          <p:nvPr/>
        </p:nvGraphicFramePr>
        <p:xfrm>
          <a:off x="5022511" y="46349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{93B23A87-7ACE-4201-B14F-9F8D27224262}</a:tableStyleId>
              </a:tblPr>
              <a:tblGrid>
                <a:gridCol w="4121500"/>
              </a:tblGrid>
              <a:tr h="220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u="sng"/>
                        <a:t>Whole Class </a:t>
                      </a:r>
                      <a:r>
                        <a:rPr b="1" lang="en-GB" sz="1400" u="sng" cap="none" strike="noStrike"/>
                        <a:t>Feedback</a:t>
                      </a:r>
                      <a:endParaRPr b="1" sz="1400" u="sng" cap="none" strike="noStrike"/>
                    </a:p>
                  </a:txBody>
                  <a:tcPr marT="91425" marB="91425" marR="91425" marL="91425"/>
                </a:tc>
              </a:tr>
              <a:tr h="100">
                <a:tc vMerge="1"/>
              </a:tr>
              <a:tr h="1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100" u="none" cap="none" strike="noStrike"/>
                        <a:t>Strengths: 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1650">
                <a:tc vMerge="1"/>
              </a:tr>
              <a:tr h="150">
                <a:tc vMerge="1"/>
              </a:tr>
              <a:tr h="10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100" u="none" cap="none" strike="noStrike"/>
                        <a:t>Targets: 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1050">
                <a:tc vMerge="1"/>
              </a:tr>
              <a:tr h="1125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Google Shape;75;p16"/>
          <p:cNvGraphicFramePr/>
          <p:nvPr/>
        </p:nvGraphicFramePr>
        <p:xfrm>
          <a:off x="90700" y="4124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{93B23A87-7ACE-4201-B14F-9F8D27224262}</a:tableStyleId>
              </a:tblPr>
              <a:tblGrid>
                <a:gridCol w="3259050"/>
                <a:gridCol w="501625"/>
                <a:gridCol w="480775"/>
                <a:gridCol w="425275"/>
              </a:tblGrid>
              <a:tr h="4009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/>
                        <a:t>PERSONALISED LEARNING CHECKLIST</a:t>
                      </a:r>
                      <a:endParaRPr b="1" sz="1400" u="sng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  <a:tr h="370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Piece of Work: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RAG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</a:tr>
              <a:tr h="370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000000"/>
                          </a:solidFill>
                        </a:rPr>
                        <a:t>Ross Holden Title Page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370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000000"/>
                          </a:solidFill>
                        </a:rPr>
                        <a:t>Ross Holden</a:t>
                      </a:r>
                      <a:r>
                        <a:rPr lang="en-GB" sz="1400" u="none" cap="none" strike="noStrike"/>
                        <a:t> Mandala 1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380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000000"/>
                          </a:solidFill>
                        </a:rPr>
                        <a:t>Ross Holden Mandala 2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48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000000"/>
                          </a:solidFill>
                        </a:rPr>
                        <a:t>Ross Holden Mandala 3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370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000000"/>
                          </a:solidFill>
                        </a:rPr>
                        <a:t>Ross Holden Mandala 4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370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Handmade Mandala Homework (x2 Examples)</a:t>
                      </a:r>
                      <a:endParaRPr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76" name="Google Shape;76;p16"/>
          <p:cNvSpPr txBox="1"/>
          <p:nvPr/>
        </p:nvSpPr>
        <p:spPr>
          <a:xfrm>
            <a:off x="0" y="0"/>
            <a:ext cx="9144000" cy="4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2275" lIns="92275" spcFirstLastPara="1" rIns="92275" wrap="square" tIns="92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ROSS HOLDEN ASSESSMENT AND FEEDBACK</a:t>
            </a:r>
            <a:endParaRPr b="1" i="0" sz="18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7" name="Google Shape;77;p16"/>
          <p:cNvGraphicFramePr/>
          <p:nvPr/>
        </p:nvGraphicFramePr>
        <p:xfrm>
          <a:off x="5022511" y="46349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{93B23A87-7ACE-4201-B14F-9F8D27224262}</a:tableStyleId>
              </a:tblPr>
              <a:tblGrid>
                <a:gridCol w="4121500"/>
              </a:tblGrid>
              <a:tr h="220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u="sng"/>
                        <a:t>Whole Class </a:t>
                      </a:r>
                      <a:r>
                        <a:rPr b="1" lang="en-GB" sz="1400" u="sng" cap="none" strike="noStrike"/>
                        <a:t>Feedback</a:t>
                      </a:r>
                      <a:endParaRPr b="1" sz="1400" u="sng" cap="none" strike="noStrike"/>
                    </a:p>
                  </a:txBody>
                  <a:tcPr marT="91425" marB="91425" marR="91425" marL="91425"/>
                </a:tc>
              </a:tr>
              <a:tr h="100">
                <a:tc vMerge="1"/>
              </a:tr>
              <a:tr h="1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100" u="none" cap="none" strike="noStrike"/>
                        <a:t>Strengths: 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1650">
                <a:tc vMerge="1"/>
              </a:tr>
              <a:tr h="150">
                <a:tc vMerge="1"/>
              </a:tr>
              <a:tr h="10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100" u="none" cap="none" strike="noStrike"/>
                        <a:t>Targets: 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1050">
                <a:tc vMerge="1"/>
              </a:tr>
              <a:tr h="1125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Google Shape;82;p17"/>
          <p:cNvGraphicFramePr/>
          <p:nvPr/>
        </p:nvGraphicFramePr>
        <p:xfrm>
          <a:off x="166900" y="4124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{93B23A87-7ACE-4201-B14F-9F8D27224262}</a:tableStyleId>
              </a:tblPr>
              <a:tblGrid>
                <a:gridCol w="3259050"/>
                <a:gridCol w="501625"/>
                <a:gridCol w="480775"/>
                <a:gridCol w="425275"/>
              </a:tblGrid>
              <a:tr h="2237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/>
                        <a:t>PERSONALISED LEARNING CHECKLIST</a:t>
                      </a:r>
                      <a:endParaRPr b="1" sz="1400" u="sng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Piece of Work: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RAG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Typography Title Page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Paste into Type - Example 1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Paste into Type - Example 2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Paste into Type - Example 3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Layered Type - Example 1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Layered Type - Example 2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Layered Type - Example 3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Type Follow a Path (x</a:t>
                      </a:r>
                      <a:r>
                        <a:rPr lang="en-GB"/>
                        <a:t>2 colour version)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Handmade Type x 10 (HWK)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219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Warped Type (x2 colour </a:t>
                      </a:r>
                      <a:r>
                        <a:rPr lang="en-GB">
                          <a:solidFill>
                            <a:schemeClr val="dk1"/>
                          </a:solidFill>
                        </a:rPr>
                        <a:t>version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83" name="Google Shape;83;p17"/>
          <p:cNvSpPr txBox="1"/>
          <p:nvPr/>
        </p:nvSpPr>
        <p:spPr>
          <a:xfrm>
            <a:off x="0" y="0"/>
            <a:ext cx="9144000" cy="4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2275" lIns="92275" spcFirstLastPara="1" rIns="92275" wrap="square" tIns="92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TYPOGRAPHY ASSESSMENT AND FEEDBACK</a:t>
            </a:r>
            <a:endParaRPr b="1" i="0" sz="18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4" name="Google Shape;84;p17"/>
          <p:cNvGraphicFramePr/>
          <p:nvPr/>
        </p:nvGraphicFramePr>
        <p:xfrm>
          <a:off x="5022511" y="46349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{93B23A87-7ACE-4201-B14F-9F8D27224262}</a:tableStyleId>
              </a:tblPr>
              <a:tblGrid>
                <a:gridCol w="4121500"/>
              </a:tblGrid>
              <a:tr h="220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u="sng"/>
                        <a:t>Whole Class </a:t>
                      </a:r>
                      <a:r>
                        <a:rPr b="1" lang="en-GB" sz="1400" u="sng" cap="none" strike="noStrike"/>
                        <a:t>Feedback</a:t>
                      </a:r>
                      <a:endParaRPr b="1" sz="1400" u="sng" cap="none" strike="noStrike"/>
                    </a:p>
                  </a:txBody>
                  <a:tcPr marT="91425" marB="91425" marR="91425" marL="91425"/>
                </a:tc>
              </a:tr>
              <a:tr h="100">
                <a:tc vMerge="1"/>
              </a:tr>
              <a:tr h="1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100" u="none" cap="none" strike="noStrike"/>
                        <a:t>Strengths: 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1650">
                <a:tc vMerge="1"/>
              </a:tr>
              <a:tr h="150">
                <a:tc vMerge="1"/>
              </a:tr>
              <a:tr h="10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100" u="none" cap="none" strike="noStrike"/>
                        <a:t>Targets: </a:t>
                      </a:r>
                      <a:endParaRPr sz="1100"/>
                    </a:p>
                  </a:txBody>
                  <a:tcPr marT="91425" marB="91425" marR="91425" marL="91425"/>
                </a:tc>
              </a:tr>
              <a:tr h="1050">
                <a:tc vMerge="1"/>
              </a:tr>
              <a:tr h="1125">
                <a:tc v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