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84" r:id="rId2"/>
    <p:sldMasterId id="2147483696" r:id="rId3"/>
  </p:sldMasterIdLst>
  <p:notesMasterIdLst>
    <p:notesMasterId r:id="rId20"/>
  </p:notesMasterIdLst>
  <p:sldIdLst>
    <p:sldId id="740" r:id="rId4"/>
    <p:sldId id="256" r:id="rId5"/>
    <p:sldId id="865" r:id="rId6"/>
    <p:sldId id="933" r:id="rId7"/>
    <p:sldId id="935" r:id="rId8"/>
    <p:sldId id="934" r:id="rId9"/>
    <p:sldId id="854" r:id="rId10"/>
    <p:sldId id="936" r:id="rId11"/>
    <p:sldId id="937" r:id="rId12"/>
    <p:sldId id="938" r:id="rId13"/>
    <p:sldId id="939" r:id="rId14"/>
    <p:sldId id="940" r:id="rId15"/>
    <p:sldId id="868" r:id="rId16"/>
    <p:sldId id="942" r:id="rId17"/>
    <p:sldId id="941" r:id="rId18"/>
    <p:sldId id="400"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1BD113E-AB4E-D874-9315-1DDF7A0A364F}" name="Emily Adkins" initials="EA" userId="221ef2226ed9685a" providerId="Windows Live"/>
  <p188:author id="{08C2F381-1777-245C-43F7-FBA3957C2FC2}" name="Kate Garlick" initials="KG" userId="247d839a940f1946" providerId="Windows Liv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Annabel McDonald" initials="AM" lastIdx="113" clrIdx="0">
    <p:extLst>
      <p:ext uri="{19B8F6BF-5375-455C-9EA6-DF929625EA0E}">
        <p15:presenceInfo xmlns:p15="http://schemas.microsoft.com/office/powerpoint/2012/main" userId="df39f375605b57fc" providerId="Windows Live"/>
      </p:ext>
    </p:extLst>
  </p:cmAuthor>
  <p:cmAuthor id="2" name="Kate Garlick" initials="KG" lastIdx="14" clrIdx="1">
    <p:extLst>
      <p:ext uri="{19B8F6BF-5375-455C-9EA6-DF929625EA0E}">
        <p15:presenceInfo xmlns:p15="http://schemas.microsoft.com/office/powerpoint/2012/main" userId="247d839a940f1946" providerId="Windows Live"/>
      </p:ext>
    </p:extLst>
  </p:cmAuthor>
  <p:cmAuthor id="3" name="Emily Adkins" initials="EA" lastIdx="49" clrIdx="2">
    <p:extLst>
      <p:ext uri="{19B8F6BF-5375-455C-9EA6-DF929625EA0E}">
        <p15:presenceInfo xmlns:p15="http://schemas.microsoft.com/office/powerpoint/2012/main" userId="221ef2226ed9685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5E4"/>
    <a:srgbClr val="ECDFF5"/>
    <a:srgbClr val="C9F0EF"/>
    <a:srgbClr val="DAE9F6"/>
    <a:srgbClr val="FFF2CC"/>
    <a:srgbClr val="FFE4CC"/>
    <a:srgbClr val="4BC7C8"/>
    <a:srgbClr val="BD90DC"/>
    <a:srgbClr val="5B9BD5"/>
    <a:srgbClr val="FFE6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545" autoAdjust="0"/>
    <p:restoredTop sz="44090" autoAdjust="0"/>
  </p:normalViewPr>
  <p:slideViewPr>
    <p:cSldViewPr snapToGrid="0">
      <p:cViewPr>
        <p:scale>
          <a:sx n="89" d="100"/>
          <a:sy n="89" d="100"/>
        </p:scale>
        <p:origin x="760" y="144"/>
      </p:cViewPr>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microsoft.com/office/2018/10/relationships/authors" Target="authors.xml"/><Relationship Id="rId3" Type="http://schemas.openxmlformats.org/officeDocument/2006/relationships/slideMaster" Target="slideMasters/slideMaster3.xml"/><Relationship Id="rId21" Type="http://schemas.openxmlformats.org/officeDocument/2006/relationships/commentAuthors" Target="commentAuthor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16CAC97-46B4-4203-B359-6F6C3FB6D647}" type="datetimeFigureOut">
              <a:rPr lang="en-GB" smtClean="0"/>
              <a:t>18/10/2025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F8460CA-E4DF-44B0-820C-F2AC221EA031}" type="slidenum">
              <a:rPr lang="en-GB" smtClean="0"/>
              <a:t>‹#›</a:t>
            </a:fld>
            <a:endParaRPr lang="en-GB"/>
          </a:p>
        </p:txBody>
      </p:sp>
    </p:spTree>
    <p:extLst>
      <p:ext uri="{BB962C8B-B14F-4D97-AF65-F5344CB8AC3E}">
        <p14:creationId xmlns:p14="http://schemas.microsoft.com/office/powerpoint/2010/main" val="42022929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0" u="none"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B0C9BEC-E11D-4BAB-B95E-6E8FA7997FA6}"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482236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u="sng" dirty="0">
                <a:solidFill>
                  <a:srgbClr val="000000"/>
                </a:solidFill>
                <a:effectLst/>
                <a:latin typeface="Open Sans" panose="020B0606030504020204" pitchFamily="34" charset="0"/>
                <a:ea typeface="Times New Roman" panose="02020603050405020304" pitchFamily="18" charset="0"/>
              </a:rPr>
              <a:t>Teacher’s notes:</a:t>
            </a:r>
            <a:endParaRPr lang="en-GB" sz="1800" dirty="0">
              <a:effectLst/>
              <a:latin typeface="Times New Roman" panose="02020603050405020304" pitchFamily="18" charset="0"/>
              <a:ea typeface="Times New Roman" panose="02020603050405020304" pitchFamily="18" charset="0"/>
            </a:endParaRPr>
          </a:p>
          <a:p>
            <a:r>
              <a:rPr lang="en-GB" sz="1800" u="none" strike="noStrike" dirty="0">
                <a:solidFill>
                  <a:srgbClr val="000000"/>
                </a:solidFill>
                <a:effectLst/>
                <a:latin typeface="Open Sans" panose="020B0606030504020204" pitchFamily="34" charset="0"/>
                <a:ea typeface="Times New Roman" panose="02020603050405020304" pitchFamily="18" charset="0"/>
              </a:rPr>
              <a:t> </a:t>
            </a:r>
            <a:endParaRPr lang="en-GB" sz="1800" dirty="0">
              <a:effectLst/>
              <a:latin typeface="Times New Roman" panose="02020603050405020304" pitchFamily="18" charset="0"/>
              <a:ea typeface="Times New Roman" panose="02020603050405020304" pitchFamily="18" charset="0"/>
            </a:endParaRPr>
          </a:p>
          <a:p>
            <a:r>
              <a:rPr lang="en-GB" sz="1800" dirty="0">
                <a:solidFill>
                  <a:srgbClr val="000000"/>
                </a:solidFill>
                <a:effectLst/>
                <a:latin typeface="Open Sans" panose="020B0606030504020204" pitchFamily="34" charset="0"/>
                <a:ea typeface="Times New Roman" panose="02020603050405020304" pitchFamily="18" charset="0"/>
              </a:rPr>
              <a:t>You may wish to show students this example before they begin the activity. </a:t>
            </a:r>
            <a:endParaRPr lang="en-GB" sz="1800" dirty="0">
              <a:effectLst/>
              <a:latin typeface="Times New Roman" panose="02020603050405020304" pitchFamily="18" charset="0"/>
              <a:ea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0323D7-8D74-402A-B74C-D1093F83EA20}"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981027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u="sng" dirty="0">
                <a:solidFill>
                  <a:srgbClr val="000000"/>
                </a:solidFill>
                <a:effectLst/>
                <a:latin typeface="Open Sans" panose="020B0606030504020204" pitchFamily="34" charset="0"/>
                <a:ea typeface="Times New Roman" panose="02020603050405020304" pitchFamily="18" charset="0"/>
              </a:rPr>
              <a:t>Teacher’s notes:</a:t>
            </a:r>
            <a:endParaRPr lang="en-GB" sz="1800" dirty="0">
              <a:effectLst/>
              <a:latin typeface="Times New Roman" panose="02020603050405020304" pitchFamily="18" charset="0"/>
              <a:ea typeface="Times New Roman" panose="02020603050405020304" pitchFamily="18" charset="0"/>
            </a:endParaRPr>
          </a:p>
          <a:p>
            <a:r>
              <a:rPr lang="en-GB" sz="1800" u="none" strike="noStrike" dirty="0">
                <a:solidFill>
                  <a:srgbClr val="000000"/>
                </a:solidFill>
                <a:effectLst/>
                <a:latin typeface="Open Sans" panose="020B0606030504020204" pitchFamily="34" charset="0"/>
                <a:ea typeface="Times New Roman" panose="02020603050405020304" pitchFamily="18" charset="0"/>
              </a:rPr>
              <a:t> </a:t>
            </a:r>
            <a:endParaRPr lang="en-GB" sz="1800" dirty="0">
              <a:effectLst/>
              <a:latin typeface="Times New Roman" panose="02020603050405020304" pitchFamily="18" charset="0"/>
              <a:ea typeface="Times New Roman" panose="02020603050405020304" pitchFamily="18" charset="0"/>
            </a:endParaRPr>
          </a:p>
          <a:p>
            <a:r>
              <a:rPr lang="en-GB" sz="1800" u="sng" dirty="0">
                <a:solidFill>
                  <a:srgbClr val="000000"/>
                </a:solidFill>
                <a:effectLst/>
                <a:latin typeface="Open Sans" panose="020B0606030504020204" pitchFamily="34" charset="0"/>
                <a:ea typeface="Times New Roman" panose="02020603050405020304" pitchFamily="18" charset="0"/>
              </a:rPr>
              <a:t>Suggested answers:</a:t>
            </a:r>
            <a:endParaRPr lang="en-GB" sz="1800" dirty="0">
              <a:effectLst/>
              <a:latin typeface="Times New Roman" panose="02020603050405020304" pitchFamily="18" charset="0"/>
              <a:ea typeface="Times New Roman" panose="02020603050405020304" pitchFamily="18" charset="0"/>
            </a:endParaRPr>
          </a:p>
          <a:p>
            <a:pPr marL="342900" lvl="0" indent="-342900">
              <a:buFont typeface="+mj-lt"/>
              <a:buAutoNum type="arabicPeriod"/>
            </a:pPr>
            <a:r>
              <a:rPr lang="en-GB" sz="1800" dirty="0">
                <a:solidFill>
                  <a:srgbClr val="000000"/>
                </a:solidFill>
                <a:effectLst/>
                <a:latin typeface="Open Sans" panose="020B0606030504020204" pitchFamily="34" charset="0"/>
                <a:ea typeface="Times New Roman" panose="02020603050405020304" pitchFamily="18" charset="0"/>
              </a:rPr>
              <a:t>It’s important to find out about the possible learning pathways related to your career goals because… you might have otherwise thought there was only one possible route into this career. </a:t>
            </a:r>
            <a:endParaRPr lang="en-GB" sz="1800" dirty="0">
              <a:effectLst/>
              <a:latin typeface="Times New Roman" panose="02020603050405020304" pitchFamily="18" charset="0"/>
              <a:ea typeface="Times New Roman" panose="02020603050405020304" pitchFamily="18" charset="0"/>
            </a:endParaRPr>
          </a:p>
          <a:p>
            <a:pPr marL="342900" lvl="0" indent="-342900">
              <a:buFont typeface="+mj-lt"/>
              <a:buAutoNum type="arabicPeriod"/>
            </a:pPr>
            <a:r>
              <a:rPr lang="en-GB" sz="1800" dirty="0">
                <a:solidFill>
                  <a:srgbClr val="000000"/>
                </a:solidFill>
                <a:effectLst/>
                <a:latin typeface="Open Sans" panose="020B0606030504020204" pitchFamily="34" charset="0"/>
                <a:ea typeface="Times New Roman" panose="02020603050405020304" pitchFamily="18" charset="0"/>
              </a:rPr>
              <a:t>It’s important to find out about the qualifications and skills required to reach your career goals because… it might impact the subjects you choose to study whilst at school </a:t>
            </a:r>
            <a:r>
              <a:rPr lang="en-GB" sz="1800" dirty="0">
                <a:solidFill>
                  <a:srgbClr val="FF0000"/>
                </a:solidFill>
                <a:effectLst/>
                <a:latin typeface="Open Sans" panose="020B0606030504020204" pitchFamily="34" charset="0"/>
                <a:ea typeface="Times New Roman" panose="02020603050405020304" pitchFamily="18" charset="0"/>
              </a:rPr>
              <a:t>/ college / sixth form. </a:t>
            </a:r>
            <a:r>
              <a:rPr lang="en-GB" sz="1800" dirty="0">
                <a:solidFill>
                  <a:srgbClr val="000000"/>
                </a:solidFill>
                <a:effectLst/>
                <a:latin typeface="Open Sans" panose="020B0606030504020204" pitchFamily="34" charset="0"/>
                <a:ea typeface="Times New Roman" panose="02020603050405020304" pitchFamily="18" charset="0"/>
              </a:rPr>
              <a:t>You can think of ways to practice these skills whilst you’re at school.</a:t>
            </a:r>
            <a:endParaRPr lang="en-GB" sz="1800" dirty="0">
              <a:effectLst/>
              <a:latin typeface="Times New Roman" panose="02020603050405020304" pitchFamily="18" charset="0"/>
              <a:ea typeface="Times New Roman" panose="02020603050405020304" pitchFamily="18" charset="0"/>
            </a:endParaRPr>
          </a:p>
          <a:p>
            <a:pPr marL="342900" lvl="0" indent="-342900">
              <a:buFont typeface="+mj-lt"/>
              <a:buAutoNum type="arabicPeriod"/>
            </a:pPr>
            <a:r>
              <a:rPr lang="en-GB" sz="1800" dirty="0">
                <a:solidFill>
                  <a:srgbClr val="000000"/>
                </a:solidFill>
                <a:effectLst/>
                <a:latin typeface="Open Sans" panose="020B0606030504020204" pitchFamily="34" charset="0"/>
                <a:ea typeface="Times New Roman" panose="02020603050405020304" pitchFamily="18" charset="0"/>
              </a:rPr>
              <a:t>It’s important to find out about the progression opportunities related to your career goals because… it might lead to you discovering new career goals.</a:t>
            </a:r>
            <a:endParaRPr lang="en-GB" sz="1800" dirty="0">
              <a:effectLst/>
              <a:latin typeface="Times New Roman" panose="02020603050405020304" pitchFamily="18" charset="0"/>
              <a:ea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0323D7-8D74-402A-B74C-D1093F83EA20}"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341950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a:solidFill>
                  <a:srgbClr val="000000"/>
                </a:solidFill>
                <a:effectLst/>
                <a:latin typeface="Open Sans" panose="020B0606030504020204" pitchFamily="34" charset="0"/>
                <a:ea typeface="Times New Roman" panose="02020603050405020304" pitchFamily="18" charset="0"/>
              </a:rPr>
              <a:t> </a:t>
            </a:r>
            <a:endParaRPr lang="en-GB" sz="1800" dirty="0">
              <a:effectLst/>
              <a:latin typeface="Times New Roman" panose="02020603050405020304" pitchFamily="18" charset="0"/>
              <a:ea typeface="Times New Roman" panose="02020603050405020304" pitchFamily="18" charset="0"/>
            </a:endParaRPr>
          </a:p>
          <a:p>
            <a:r>
              <a:rPr lang="en-GB" sz="1800" u="sng" dirty="0">
                <a:solidFill>
                  <a:srgbClr val="000000"/>
                </a:solidFill>
                <a:effectLst/>
                <a:latin typeface="Open Sans" panose="020B0606030504020204" pitchFamily="34" charset="0"/>
                <a:ea typeface="Times New Roman" panose="02020603050405020304" pitchFamily="18" charset="0"/>
              </a:rPr>
              <a:t>Teacher’s notes:</a:t>
            </a:r>
            <a:endParaRPr lang="en-GB" sz="1800" dirty="0">
              <a:effectLst/>
              <a:latin typeface="Times New Roman" panose="02020603050405020304" pitchFamily="18" charset="0"/>
              <a:ea typeface="Times New Roman" panose="02020603050405020304" pitchFamily="18" charset="0"/>
            </a:endParaRPr>
          </a:p>
          <a:p>
            <a:r>
              <a:rPr lang="en-GB" sz="1800" dirty="0">
                <a:solidFill>
                  <a:srgbClr val="000000"/>
                </a:solidFill>
                <a:effectLst/>
                <a:latin typeface="Open Sans" panose="020B0606030504020204" pitchFamily="34" charset="0"/>
                <a:ea typeface="Times New Roman" panose="02020603050405020304" pitchFamily="18" charset="0"/>
              </a:rPr>
              <a:t>The purpose of this activity is for students to demonstrate their understanding that some careers may require certain learning pathways, skills, and qualifications, whilst other careers may have multiple different learning pathways. </a:t>
            </a:r>
            <a:endParaRPr lang="en-GB" sz="1800" dirty="0">
              <a:effectLst/>
              <a:latin typeface="Times New Roman" panose="02020603050405020304" pitchFamily="18" charset="0"/>
              <a:ea typeface="Times New Roman" panose="02020603050405020304" pitchFamily="18" charset="0"/>
            </a:endParaRPr>
          </a:p>
          <a:p>
            <a:r>
              <a:rPr lang="en-GB" sz="1800" dirty="0">
                <a:solidFill>
                  <a:srgbClr val="000000"/>
                </a:solidFill>
                <a:effectLst/>
                <a:latin typeface="Open Sans" panose="020B0606030504020204" pitchFamily="34" charset="0"/>
                <a:ea typeface="Times New Roman" panose="02020603050405020304" pitchFamily="18" charset="0"/>
              </a:rPr>
              <a:t> </a:t>
            </a:r>
            <a:endParaRPr lang="en-GB" sz="1800" dirty="0">
              <a:effectLst/>
              <a:latin typeface="Times New Roman" panose="02020603050405020304" pitchFamily="18" charset="0"/>
              <a:ea typeface="Times New Roman" panose="02020603050405020304" pitchFamily="18" charset="0"/>
            </a:endParaRPr>
          </a:p>
          <a:p>
            <a:r>
              <a:rPr lang="en-GB" sz="1800" u="sng" dirty="0">
                <a:solidFill>
                  <a:srgbClr val="000000"/>
                </a:solidFill>
                <a:effectLst/>
                <a:latin typeface="Open Sans" panose="020B0606030504020204" pitchFamily="34" charset="0"/>
                <a:ea typeface="Times New Roman" panose="02020603050405020304" pitchFamily="18" charset="0"/>
              </a:rPr>
              <a:t>Suggested answers:</a:t>
            </a:r>
            <a:endParaRPr lang="en-GB" sz="1800" dirty="0">
              <a:effectLst/>
              <a:latin typeface="Times New Roman" panose="02020603050405020304" pitchFamily="18" charset="0"/>
              <a:ea typeface="Times New Roman" panose="02020603050405020304" pitchFamily="18" charset="0"/>
            </a:endParaRPr>
          </a:p>
          <a:p>
            <a:pPr marL="342900" indent="-342900">
              <a:buFont typeface="+mj-lt"/>
              <a:buAutoNum type="alphaUcPeriod"/>
            </a:pPr>
            <a:r>
              <a:rPr lang="en-GB" sz="1800" dirty="0">
                <a:solidFill>
                  <a:srgbClr val="000000"/>
                </a:solidFill>
                <a:effectLst/>
                <a:latin typeface="Open Sans" panose="020B0606030504020204" pitchFamily="34" charset="0"/>
                <a:ea typeface="Times New Roman" panose="02020603050405020304" pitchFamily="18" charset="0"/>
              </a:rPr>
              <a:t>Not all careers require university degrees. Some people prefer to learn in more practical ways, </a:t>
            </a:r>
            <a:r>
              <a:rPr lang="en-GB" sz="1800" dirty="0">
                <a:solidFill>
                  <a:srgbClr val="FF0000"/>
                </a:solidFill>
                <a:effectLst/>
                <a:latin typeface="Open Sans" panose="020B0606030504020204" pitchFamily="34" charset="0"/>
                <a:ea typeface="Times New Roman" panose="02020603050405020304" pitchFamily="18" charset="0"/>
              </a:rPr>
              <a:t>like through an apprenticeship. </a:t>
            </a:r>
            <a:r>
              <a:rPr lang="en-GB" sz="1800" dirty="0">
                <a:effectLst/>
                <a:latin typeface="Open Sans" panose="020B0606030504020204" pitchFamily="34" charset="0"/>
                <a:ea typeface="Times New Roman" panose="02020603050405020304" pitchFamily="18" charset="0"/>
              </a:rPr>
              <a:t>There are lots of other pathways into employment. </a:t>
            </a:r>
            <a:endParaRPr lang="en-GB" sz="1800" dirty="0">
              <a:effectLst/>
              <a:latin typeface="Times New Roman" panose="02020603050405020304" pitchFamily="18" charset="0"/>
              <a:ea typeface="Times New Roman" panose="02020603050405020304" pitchFamily="18" charset="0"/>
            </a:endParaRPr>
          </a:p>
          <a:p>
            <a:pPr marL="342900" indent="-342900">
              <a:buFont typeface="+mj-lt"/>
              <a:buAutoNum type="alphaUcPeriod"/>
            </a:pPr>
            <a:r>
              <a:rPr lang="en-GB" sz="1800" dirty="0">
                <a:effectLst/>
                <a:latin typeface="Open Sans" panose="020B0606030504020204" pitchFamily="34" charset="0"/>
                <a:ea typeface="Times New Roman" panose="02020603050405020304" pitchFamily="18" charset="0"/>
              </a:rPr>
              <a:t>Some careers require certain qualifications, skills, or experiences. For example, some careers might require a university degree. For example, some careers might require work experience in a related industry. </a:t>
            </a:r>
            <a:endParaRPr lang="en-GB" sz="1800" dirty="0">
              <a:effectLst/>
              <a:latin typeface="Times New Roman" panose="02020603050405020304" pitchFamily="18" charset="0"/>
              <a:ea typeface="Times New Roman" panose="02020603050405020304" pitchFamily="18" charset="0"/>
            </a:endParaRPr>
          </a:p>
          <a:p>
            <a:pPr marL="342900" indent="-342900">
              <a:buFont typeface="+mj-lt"/>
              <a:buAutoNum type="alphaUcPeriod"/>
            </a:pPr>
            <a:r>
              <a:rPr lang="en-GB" sz="1800" dirty="0">
                <a:solidFill>
                  <a:srgbClr val="000000"/>
                </a:solidFill>
                <a:effectLst/>
                <a:latin typeface="Open Sans" panose="020B0606030504020204" pitchFamily="34" charset="0"/>
                <a:ea typeface="Times New Roman" panose="02020603050405020304" pitchFamily="18" charset="0"/>
              </a:rPr>
              <a:t>The different learning pathways all have different pros and cons. Some are suited to certain careers more than others. Some are suited to certain people more than others. You should research the best pathways for your career goals. </a:t>
            </a:r>
            <a:endParaRPr lang="en-GB" sz="1800" dirty="0">
              <a:effectLst/>
              <a:latin typeface="Times New Roman" panose="02020603050405020304" pitchFamily="18" charset="0"/>
              <a:ea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0323D7-8D74-402A-B74C-D1093F83EA20}"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913455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u="sng" dirty="0">
                <a:latin typeface="+mn-lt"/>
              </a:rPr>
              <a:t>Teacher’s notes:</a:t>
            </a:r>
          </a:p>
          <a:p>
            <a:endParaRPr lang="en-US" u="sng" dirty="0">
              <a:latin typeface="+mn-lt"/>
            </a:endParaRPr>
          </a:p>
          <a:p>
            <a:r>
              <a:rPr lang="en-US" b="1" u="none" dirty="0">
                <a:latin typeface="+mn-lt"/>
              </a:rPr>
              <a:t>Know-how library:</a:t>
            </a:r>
          </a:p>
          <a:p>
            <a:r>
              <a:rPr lang="en-GB" sz="1200" dirty="0">
                <a:latin typeface="+mn-lt"/>
              </a:rPr>
              <a:t>Students can find Know-how library guides by logging into their Unifrog accounts and scrolling down to ‘Exploring’ on the Home page until they find the Know-how library. They can search by keywords, e.g.</a:t>
            </a:r>
            <a:r>
              <a:rPr lang="en-US" sz="1200" u="none" dirty="0">
                <a:latin typeface="+mn-lt"/>
              </a:rPr>
              <a:t> ‘university.’ </a:t>
            </a:r>
          </a:p>
          <a:p>
            <a:endParaRPr lang="en-GB" u="none" dirty="0">
              <a:latin typeface="+mn-lt"/>
            </a:endParaRPr>
          </a:p>
          <a:p>
            <a:r>
              <a:rPr lang="en-GB" u="none" dirty="0">
                <a:latin typeface="+mn-lt"/>
              </a:rPr>
              <a:t>You can track guides favourited by students by clicking </a:t>
            </a:r>
            <a:r>
              <a:rPr lang="en-GB" sz="1200" dirty="0">
                <a:latin typeface="+mn-lt"/>
                <a:cs typeface="Arial" pitchFamily="34" charset="0"/>
              </a:rPr>
              <a:t>Advanced view&gt;Sort by&gt;Library profiles in Favourites.</a:t>
            </a:r>
          </a:p>
          <a:p>
            <a:endParaRPr lang="en-GB" sz="1200" u="none" dirty="0">
              <a:latin typeface="+mn-lt"/>
              <a:cs typeface="Arial" pitchFamily="34" charset="0"/>
            </a:endParaRPr>
          </a:p>
          <a:p>
            <a:r>
              <a:rPr lang="en-GB" sz="1200" b="1" u="none" dirty="0">
                <a:latin typeface="+mn-lt"/>
                <a:cs typeface="Arial" pitchFamily="34" charset="0"/>
              </a:rPr>
              <a:t>Search tools: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latin typeface="+mn-lt"/>
              </a:rPr>
              <a:t>Students can create shortlists for opportunities for after school by logging into their Unifrog accounts and scrolling down to ‘Searching’ on the Home page. Depending on your school’s settings, students may need to click ‘All tools’ at the top of their Home page to be able to access the search tools.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u="none" dirty="0">
              <a:latin typeface="+mn-l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u="none" dirty="0">
                <a:latin typeface="+mn-lt"/>
              </a:rPr>
              <a:t>You can track shortlists created by students by clicking </a:t>
            </a:r>
            <a:r>
              <a:rPr lang="en-GB" sz="1200" dirty="0">
                <a:latin typeface="+mn-lt"/>
                <a:cs typeface="Arial" pitchFamily="34" charset="0"/>
              </a:rPr>
              <a:t>Advanced view&gt;Sort by&gt;UK </a:t>
            </a:r>
            <a:r>
              <a:rPr lang="en-GB" sz="1200" dirty="0" err="1">
                <a:latin typeface="+mn-lt"/>
                <a:cs typeface="Arial" pitchFamily="34" charset="0"/>
              </a:rPr>
              <a:t>uni</a:t>
            </a:r>
            <a:r>
              <a:rPr lang="en-GB" sz="1200" dirty="0">
                <a:latin typeface="+mn-lt"/>
                <a:cs typeface="Arial" pitchFamily="34" charset="0"/>
              </a:rPr>
              <a:t> shortlists / US shortlists / European shortlists / Oxbridge shortlists / Apprenticeship shortlists / UK college shortlists / Canadian shortlists / Asian shortlists / Australasian shortlists / Middle East and Africa shortlists / Irish shortlists / Latin American shortlists / IFP shortlists.</a:t>
            </a:r>
            <a:endParaRPr lang="en-GB" u="none" dirty="0">
              <a:latin typeface="+mn-lt"/>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0323D7-8D74-402A-B74C-D1093F83EA20}"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425034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u="sng" dirty="0">
                <a:solidFill>
                  <a:srgbClr val="000000"/>
                </a:solidFill>
                <a:effectLst/>
                <a:latin typeface="Open Sans" panose="020B0606030504020204" pitchFamily="34" charset="0"/>
                <a:ea typeface="Times New Roman" panose="02020603050405020304" pitchFamily="18" charset="0"/>
              </a:rPr>
              <a:t>Teacher’s notes:</a:t>
            </a:r>
            <a:endParaRPr lang="en-GB" sz="1800" dirty="0">
              <a:effectLst/>
              <a:latin typeface="Times New Roman" panose="02020603050405020304" pitchFamily="18" charset="0"/>
              <a:ea typeface="Times New Roman" panose="02020603050405020304" pitchFamily="18" charset="0"/>
            </a:endParaRPr>
          </a:p>
          <a:p>
            <a:r>
              <a:rPr lang="en-GB" sz="1800" dirty="0">
                <a:solidFill>
                  <a:srgbClr val="000000"/>
                </a:solidFill>
                <a:effectLst/>
                <a:latin typeface="Open Sans" panose="020B0606030504020204" pitchFamily="34" charset="0"/>
                <a:ea typeface="Times New Roman" panose="02020603050405020304" pitchFamily="18" charset="0"/>
              </a:rPr>
              <a:t>Students could write down their selected pathway or raise their hand after their selected pathway is read aloud. </a:t>
            </a:r>
          </a:p>
          <a:p>
            <a:endParaRPr lang="en-GB" sz="1800" dirty="0">
              <a:solidFill>
                <a:srgbClr val="000000"/>
              </a:solidFill>
              <a:effectLst/>
              <a:latin typeface="Open Sans" panose="020B0606030504020204" pitchFamily="34" charset="0"/>
              <a:ea typeface="Times New Roman" panose="02020603050405020304" pitchFamily="18" charset="0"/>
            </a:endParaRPr>
          </a:p>
          <a:p>
            <a:r>
              <a:rPr lang="en-GB" sz="1800" dirty="0">
                <a:solidFill>
                  <a:srgbClr val="000000"/>
                </a:solidFill>
                <a:effectLst/>
                <a:latin typeface="Open Sans" panose="020B0606030504020204" pitchFamily="34" charset="0"/>
                <a:ea typeface="Times New Roman" panose="02020603050405020304" pitchFamily="18" charset="0"/>
              </a:rPr>
              <a:t>Click to reveal example.</a:t>
            </a:r>
            <a:endParaRPr lang="en-GB" sz="1800" dirty="0">
              <a:effectLst/>
              <a:latin typeface="Times New Roman" panose="02020603050405020304" pitchFamily="18" charset="0"/>
              <a:ea typeface="Times New Roman" panose="02020603050405020304" pitchFamily="18" charset="0"/>
            </a:endParaRPr>
          </a:p>
          <a:p>
            <a:r>
              <a:rPr lang="en-GB" sz="1800" dirty="0">
                <a:solidFill>
                  <a:srgbClr val="000000"/>
                </a:solidFill>
                <a:effectLst/>
                <a:latin typeface="Open Sans" panose="020B0606030504020204" pitchFamily="34" charset="0"/>
                <a:ea typeface="Times New Roman" panose="02020603050405020304" pitchFamily="18" charset="0"/>
              </a:rPr>
              <a:t> </a:t>
            </a:r>
            <a:endParaRPr lang="en-GB" sz="1800" dirty="0">
              <a:effectLst/>
              <a:latin typeface="Times New Roman" panose="02020603050405020304" pitchFamily="18" charset="0"/>
              <a:ea typeface="Times New Roman" panose="02020603050405020304" pitchFamily="18" charset="0"/>
            </a:endParaRPr>
          </a:p>
          <a:p>
            <a:pPr marL="285750" indent="-285750">
              <a:buFont typeface="Arial" panose="020B0604020202020204" pitchFamily="34" charset="0"/>
              <a:buChar char="•"/>
            </a:pPr>
            <a:r>
              <a:rPr lang="en-GB" sz="1800" dirty="0">
                <a:solidFill>
                  <a:srgbClr val="000000"/>
                </a:solidFill>
                <a:effectLst/>
                <a:highlight>
                  <a:srgbClr val="00FF00"/>
                </a:highlight>
                <a:latin typeface="Open Sans" panose="020B0606030504020204" pitchFamily="34" charset="0"/>
                <a:ea typeface="Times New Roman" panose="02020603050405020304" pitchFamily="18" charset="0"/>
              </a:rPr>
              <a:t>Students may wish to link the pathway to their future career goals.</a:t>
            </a:r>
            <a:endParaRPr lang="en-GB" sz="1800" dirty="0">
              <a:effectLst/>
              <a:latin typeface="Times New Roman" panose="02020603050405020304" pitchFamily="18" charset="0"/>
              <a:ea typeface="Times New Roman" panose="02020603050405020304" pitchFamily="18" charset="0"/>
            </a:endParaRPr>
          </a:p>
          <a:p>
            <a:pPr marL="285750" indent="-285750">
              <a:buFont typeface="Arial" panose="020B0604020202020204" pitchFamily="34" charset="0"/>
              <a:buChar char="•"/>
            </a:pPr>
            <a:r>
              <a:rPr lang="en-GB" sz="1800" dirty="0">
                <a:solidFill>
                  <a:srgbClr val="000000"/>
                </a:solidFill>
                <a:effectLst/>
                <a:highlight>
                  <a:srgbClr val="00FF00"/>
                </a:highlight>
                <a:latin typeface="Open Sans" panose="020B0606030504020204" pitchFamily="34" charset="0"/>
                <a:ea typeface="Times New Roman" panose="02020603050405020304" pitchFamily="18" charset="0"/>
              </a:rPr>
              <a:t>Students may wish to refer to the earlier activity where they identified sources of information about the pathways.</a:t>
            </a:r>
            <a:r>
              <a:rPr lang="en-GB" sz="1800" dirty="0">
                <a:solidFill>
                  <a:srgbClr val="000000"/>
                </a:solidFill>
                <a:effectLst/>
                <a:latin typeface="Open Sans" panose="020B0606030504020204" pitchFamily="34" charset="0"/>
                <a:ea typeface="Times New Roman" panose="02020603050405020304" pitchFamily="18" charset="0"/>
              </a:rPr>
              <a:t> </a:t>
            </a:r>
          </a:p>
          <a:p>
            <a:pPr marL="285750" indent="-285750">
              <a:buFont typeface="Arial" panose="020B0604020202020204" pitchFamily="34" charset="0"/>
              <a:buChar char="•"/>
            </a:pPr>
            <a:r>
              <a:rPr lang="en-GB" sz="1800" dirty="0">
                <a:solidFill>
                  <a:srgbClr val="000000"/>
                </a:solidFill>
                <a:effectLst/>
                <a:latin typeface="Open Sans" panose="020B0606030504020204" pitchFamily="34" charset="0"/>
                <a:ea typeface="Times New Roman" panose="02020603050405020304" pitchFamily="18" charset="0"/>
              </a:rPr>
              <a:t>Students may wish to refer to the previous slide which outlines some of the relevant Unifrog tools.</a:t>
            </a:r>
            <a:endParaRPr lang="en-GB" sz="1800" dirty="0">
              <a:effectLst/>
              <a:latin typeface="Times New Roman" panose="02020603050405020304" pitchFamily="18" charset="0"/>
              <a:ea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0323D7-8D74-402A-B74C-D1093F83EA20}"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488721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u="sng" dirty="0">
                <a:solidFill>
                  <a:srgbClr val="000000"/>
                </a:solidFill>
                <a:effectLst/>
                <a:latin typeface="Open Sans" panose="020B0606030504020204" pitchFamily="34" charset="0"/>
                <a:ea typeface="Times New Roman" panose="02020603050405020304" pitchFamily="18" charset="0"/>
              </a:rPr>
              <a:t>Teacher’s notes:</a:t>
            </a:r>
            <a:endParaRPr lang="en-GB" sz="1800" dirty="0">
              <a:effectLst/>
              <a:latin typeface="Times New Roman" panose="02020603050405020304" pitchFamily="18" charset="0"/>
              <a:ea typeface="Times New Roman" panose="02020603050405020304" pitchFamily="18" charset="0"/>
            </a:endParaRPr>
          </a:p>
          <a:p>
            <a:r>
              <a:rPr lang="en-GB" sz="1800" dirty="0">
                <a:solidFill>
                  <a:srgbClr val="000000"/>
                </a:solidFill>
                <a:effectLst/>
                <a:latin typeface="Open Sans" panose="020B0606030504020204" pitchFamily="34" charset="0"/>
                <a:ea typeface="Times New Roman" panose="02020603050405020304" pitchFamily="18" charset="0"/>
              </a:rPr>
              <a:t>The purpose of the starter activity is for students to reflect on how informed they feel about each </a:t>
            </a:r>
            <a:r>
              <a:rPr lang="en-GB" sz="1800" i="0" dirty="0">
                <a:solidFill>
                  <a:srgbClr val="000000"/>
                </a:solidFill>
                <a:effectLst/>
                <a:latin typeface="Open Sans" panose="020B0606030504020204" pitchFamily="34" charset="0"/>
                <a:ea typeface="Times New Roman" panose="02020603050405020304" pitchFamily="18" charset="0"/>
              </a:rPr>
              <a:t>pathway, e.g. university: 2. </a:t>
            </a:r>
            <a:endParaRPr lang="en-GB" sz="1800" i="0" dirty="0">
              <a:effectLst/>
              <a:latin typeface="Times New Roman" panose="02020603050405020304" pitchFamily="18" charset="0"/>
              <a:ea typeface="Times New Roman" panose="02020603050405020304" pitchFamily="18" charset="0"/>
            </a:endParaRPr>
          </a:p>
          <a:p>
            <a:r>
              <a:rPr lang="en-GB" sz="1800" dirty="0">
                <a:solidFill>
                  <a:srgbClr val="000000"/>
                </a:solidFill>
                <a:effectLst/>
                <a:latin typeface="Open Sans" panose="020B0606030504020204" pitchFamily="34" charset="0"/>
                <a:ea typeface="Times New Roman" panose="02020603050405020304" pitchFamily="18" charset="0"/>
              </a:rPr>
              <a:t> </a:t>
            </a:r>
            <a:endParaRPr lang="en-GB" sz="1800" dirty="0">
              <a:effectLst/>
              <a:latin typeface="Times New Roman" panose="02020603050405020304" pitchFamily="18" charset="0"/>
              <a:ea typeface="Times New Roman" panose="02020603050405020304" pitchFamily="18" charset="0"/>
            </a:endParaRPr>
          </a:p>
          <a:p>
            <a:r>
              <a:rPr lang="en-GB" sz="1800" dirty="0">
                <a:solidFill>
                  <a:srgbClr val="000000"/>
                </a:solidFill>
                <a:effectLst/>
                <a:latin typeface="Open Sans" panose="020B0606030504020204" pitchFamily="34" charset="0"/>
                <a:ea typeface="Times New Roman" panose="02020603050405020304" pitchFamily="18" charset="0"/>
              </a:rPr>
              <a:t>You may wish to reiterate to students that it’s absolutely fine if they rate some (or all) pathways as 1 or 2 in this point in their career journey. By following the Unifrog Careers Year Plan spiral curriculum, students should gain a deeper understanding of the pathways over time. </a:t>
            </a:r>
            <a:endParaRPr lang="en-GB" sz="1800" dirty="0">
              <a:effectLst/>
              <a:latin typeface="Times New Roman" panose="02020603050405020304" pitchFamily="18" charset="0"/>
              <a:ea typeface="Times New Roman" panose="02020603050405020304" pitchFamily="18" charset="0"/>
            </a:endParaRPr>
          </a:p>
          <a:p>
            <a:r>
              <a:rPr lang="en-GB" sz="1800" dirty="0">
                <a:solidFill>
                  <a:srgbClr val="000000"/>
                </a:solidFill>
                <a:effectLst/>
                <a:latin typeface="Open Sans" panose="020B0606030504020204" pitchFamily="34" charset="0"/>
                <a:ea typeface="Times New Roman" panose="02020603050405020304" pitchFamily="18" charset="0"/>
              </a:rPr>
              <a:t> </a:t>
            </a:r>
            <a:endParaRPr lang="en-GB" sz="1800" dirty="0">
              <a:effectLst/>
              <a:latin typeface="Times New Roman" panose="02020603050405020304" pitchFamily="18" charset="0"/>
              <a:ea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0323D7-8D74-402A-B74C-D1093F83EA20}"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921037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u="sng" dirty="0">
                <a:solidFill>
                  <a:srgbClr val="000000"/>
                </a:solidFill>
                <a:effectLst/>
                <a:latin typeface="Open Sans" panose="020B0606030504020204" pitchFamily="34" charset="0"/>
                <a:ea typeface="Times New Roman" panose="02020603050405020304" pitchFamily="18" charset="0"/>
              </a:rPr>
              <a:t>Teacher’s notes:</a:t>
            </a:r>
            <a:endParaRPr lang="en-GB" sz="1800" dirty="0">
              <a:effectLst/>
              <a:latin typeface="Times New Roman" panose="02020603050405020304" pitchFamily="18" charset="0"/>
              <a:ea typeface="Times New Roman" panose="02020603050405020304" pitchFamily="18" charset="0"/>
            </a:endParaRPr>
          </a:p>
          <a:p>
            <a:r>
              <a:rPr lang="en-GB" sz="1800" dirty="0">
                <a:solidFill>
                  <a:srgbClr val="000000"/>
                </a:solidFill>
                <a:effectLst/>
                <a:latin typeface="Open Sans" panose="020B0606030504020204" pitchFamily="34" charset="0"/>
                <a:ea typeface="Times New Roman" panose="02020603050405020304" pitchFamily="18" charset="0"/>
              </a:rPr>
              <a:t> </a:t>
            </a:r>
            <a:endParaRPr lang="en-GB" sz="1800" dirty="0">
              <a:effectLst/>
              <a:latin typeface="Times New Roman" panose="02020603050405020304" pitchFamily="18" charset="0"/>
              <a:ea typeface="Times New Roman" panose="02020603050405020304" pitchFamily="18" charset="0"/>
            </a:endParaRPr>
          </a:p>
          <a:p>
            <a:r>
              <a:rPr lang="en-GB" sz="1800" u="sng" dirty="0">
                <a:solidFill>
                  <a:srgbClr val="000000"/>
                </a:solidFill>
                <a:effectLst/>
                <a:latin typeface="Open Sans" panose="020B0606030504020204" pitchFamily="34" charset="0"/>
                <a:ea typeface="Times New Roman" panose="02020603050405020304" pitchFamily="18" charset="0"/>
              </a:rPr>
              <a:t>Suggested answers:</a:t>
            </a:r>
            <a:r>
              <a:rPr lang="en-GB" sz="1800" dirty="0">
                <a:effectLst/>
                <a:latin typeface="Calibri" panose="020F0502020204030204" pitchFamily="34" charset="0"/>
                <a:ea typeface="Calibri" panose="020F0502020204030204" pitchFamily="34" charset="0"/>
                <a:cs typeface="Times New Roman" panose="02020603050405020304" pitchFamily="18" charset="0"/>
              </a:rPr>
              <a:t> Click to reveal on the next slide.</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Unifrog search tools (e.g. UK universities tool)</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Unifrog Know-how library guides</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Unifrog webinars </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Provider websites (e.g. individual university websites)</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Provider open days and events </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Career fairs at school</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Careers lessons at school</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Virtual career fairs, e.g. Unifrog university fair</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School staff who’ve followed the pathway themselves </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Careers adviser/leader </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Family/friends who’ve followed the pathway themselves </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Classmates who rated their knowledge highly in the previous activity </a:t>
            </a:r>
            <a:endParaRPr lang="en-GB" sz="1800" dirty="0">
              <a:effectLst/>
              <a:latin typeface="Times New Roman" panose="02020603050405020304" pitchFamily="18" charset="0"/>
              <a:ea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0323D7-8D74-402A-B74C-D1093F83EA20}"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101598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u="sng" dirty="0">
                <a:solidFill>
                  <a:srgbClr val="000000"/>
                </a:solidFill>
                <a:effectLst/>
                <a:latin typeface="Open Sans" panose="020B0606030504020204" pitchFamily="34" charset="0"/>
                <a:ea typeface="Times New Roman" panose="02020603050405020304" pitchFamily="18" charset="0"/>
              </a:rPr>
              <a:t>Teacher’s notes:</a:t>
            </a:r>
            <a:endParaRPr lang="en-GB" sz="1800" dirty="0">
              <a:effectLst/>
              <a:latin typeface="Times New Roman" panose="02020603050405020304" pitchFamily="18" charset="0"/>
              <a:ea typeface="Times New Roman" panose="02020603050405020304" pitchFamily="18" charset="0"/>
            </a:endParaRPr>
          </a:p>
          <a:p>
            <a:r>
              <a:rPr lang="en-GB" sz="1800" dirty="0">
                <a:solidFill>
                  <a:srgbClr val="000000"/>
                </a:solidFill>
                <a:effectLst/>
                <a:latin typeface="Open Sans" panose="020B0606030504020204" pitchFamily="34" charset="0"/>
                <a:ea typeface="Times New Roman" panose="02020603050405020304" pitchFamily="18" charset="0"/>
              </a:rPr>
              <a:t> </a:t>
            </a:r>
            <a:endParaRPr lang="en-GB" sz="1800" dirty="0">
              <a:effectLst/>
              <a:latin typeface="Times New Roman" panose="02020603050405020304" pitchFamily="18" charset="0"/>
              <a:ea typeface="Times New Roman" panose="02020603050405020304" pitchFamily="18" charset="0"/>
            </a:endParaRPr>
          </a:p>
          <a:p>
            <a:r>
              <a:rPr lang="en-GB" sz="1800" u="sng" dirty="0">
                <a:solidFill>
                  <a:srgbClr val="000000"/>
                </a:solidFill>
                <a:effectLst/>
                <a:latin typeface="Open Sans" panose="020B0606030504020204" pitchFamily="34" charset="0"/>
                <a:ea typeface="Times New Roman" panose="02020603050405020304" pitchFamily="18" charset="0"/>
              </a:rPr>
              <a:t>Suggested answers:</a:t>
            </a: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Unifrog search tools (e.g. UK universities tool)</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Unifrog Know-how library guides</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Unifrog webinars </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Provider websites (e.g. individual university websites)</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Provider open days and events </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Career fairs at school</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Virtual career fairs, e.g. Unifrog university fair</a:t>
            </a:r>
            <a:endParaRPr lang="en-GB" sz="1800" dirty="0">
              <a:effectLst/>
              <a:latin typeface="Times New Roman" panose="02020603050405020304" pitchFamily="18" charset="0"/>
              <a:ea typeface="Times New Roman" panose="02020603050405020304" pitchFamily="18" charset="0"/>
            </a:endParaRPr>
          </a:p>
          <a:p>
            <a:pPr marL="342900" marR="0" lvl="0" indent="-342900"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en-GB" sz="1800" dirty="0">
                <a:solidFill>
                  <a:srgbClr val="000000"/>
                </a:solidFill>
                <a:effectLst/>
                <a:latin typeface="Open Sans" panose="020B0606030504020204" pitchFamily="34" charset="0"/>
                <a:ea typeface="Times New Roman" panose="02020603050405020304" pitchFamily="18" charset="0"/>
              </a:rPr>
              <a:t>Careers lessons at school</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School staff who’ve followed the pathway themselves </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Careers adviser/leader </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Family/friends who’ve followed the pathway themselves </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Classmates who rated their knowledge highly in the previous activity </a:t>
            </a:r>
            <a:endParaRPr lang="en-GB" sz="1800" dirty="0">
              <a:effectLst/>
              <a:latin typeface="Times New Roman" panose="02020603050405020304" pitchFamily="18" charset="0"/>
              <a:ea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0323D7-8D74-402A-B74C-D1093F83EA20}"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896142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u="sng" dirty="0">
                <a:solidFill>
                  <a:srgbClr val="000000"/>
                </a:solidFill>
                <a:effectLst/>
                <a:latin typeface="Open Sans" panose="020B0606030504020204" pitchFamily="34" charset="0"/>
                <a:ea typeface="Times New Roman" panose="02020603050405020304" pitchFamily="18" charset="0"/>
              </a:rPr>
              <a:t>Teacher’s notes:</a:t>
            </a:r>
            <a:endParaRPr lang="en-GB" sz="1800" dirty="0">
              <a:effectLst/>
              <a:latin typeface="Times New Roman" panose="02020603050405020304" pitchFamily="18" charset="0"/>
              <a:ea typeface="Times New Roman" panose="02020603050405020304" pitchFamily="18" charset="0"/>
            </a:endParaRPr>
          </a:p>
          <a:p>
            <a:r>
              <a:rPr lang="en-GB" sz="1800" dirty="0">
                <a:solidFill>
                  <a:srgbClr val="000000"/>
                </a:solidFill>
                <a:effectLst/>
                <a:latin typeface="Open Sans" panose="020B0606030504020204" pitchFamily="34" charset="0"/>
                <a:ea typeface="Times New Roman" panose="02020603050405020304" pitchFamily="18" charset="0"/>
              </a:rPr>
              <a:t>Delete ‘find someone else who has selected the same pathway as you’ if you’d prefer students to work independently or if you’d prefer to allocate students into pairs yourself. </a:t>
            </a:r>
          </a:p>
          <a:p>
            <a:pPr marL="285750" indent="-285750">
              <a:buFont typeface="Arial" panose="020B0604020202020204" pitchFamily="34" charset="0"/>
              <a:buChar char="•"/>
            </a:pPr>
            <a:endParaRPr lang="en-GB" sz="1800" dirty="0">
              <a:effectLst/>
              <a:latin typeface="Times New Roman" panose="02020603050405020304" pitchFamily="18" charset="0"/>
              <a:ea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0323D7-8D74-402A-B74C-D1093F83EA20}"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354235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u="sng" dirty="0">
                <a:effectLst/>
                <a:latin typeface="Segoe UI" panose="020B0502040204020203" pitchFamily="34" charset="0"/>
              </a:rPr>
              <a:t>Teacher’s notes: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Segoe UI" panose="020B0502040204020203" pitchFamily="34" charset="0"/>
              </a:rPr>
              <a:t>Go to Unifrog &gt; Student side &gt; Careers library. </a:t>
            </a:r>
          </a:p>
          <a:p>
            <a:pPr marL="0" indent="0">
              <a:buFont typeface="Arial" panose="020B0604020202020204" pitchFamily="34" charset="0"/>
              <a:buNone/>
            </a:pPr>
            <a:endParaRPr lang="en-GB" sz="1800" b="0" u="none"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800" b="0" u="sng" dirty="0"/>
              <a:t>Tracking students’ progress: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b="0" u="none" dirty="0"/>
              <a:t>You can track student progress with favouriting career profiles by clicking Advanced&gt;Sort by&gt;Library profiles in Favourites.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b="0" u="none" dirty="0"/>
              <a:t>From your homepage, you can also create charts showing the careers that have been favourited. Go to Usage charts you can customise&gt;</a:t>
            </a:r>
            <a:r>
              <a:rPr lang="en-GB"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Careers library: favouriting over time / Most popular career areas / Most popular career profiles.</a:t>
            </a:r>
            <a:endParaRPr lang="en-US" sz="1200" u="none" dirty="0">
              <a:latin typeface="+mn-lt"/>
              <a:ea typeface="Open Sans" panose="020B0606030504020204" pitchFamily="34" charset="0"/>
              <a:cs typeface="Open Sans" panose="020B0606030504020204" pitchFamily="34"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0323D7-8D74-402A-B74C-D1093F83EA20}"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555379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u="sng" dirty="0">
                <a:effectLst/>
                <a:latin typeface="Segoe UI" panose="020B0502040204020203" pitchFamily="34" charset="0"/>
              </a:rPr>
              <a:t>Teacher’s notes: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Segoe UI" panose="020B0502040204020203" pitchFamily="34" charset="0"/>
              </a:rPr>
              <a:t>Go to Unifrog &gt; Student side &gt; Careers library. </a:t>
            </a:r>
          </a:p>
          <a:p>
            <a:pPr marL="0" indent="0">
              <a:buFont typeface="Arial" panose="020B0604020202020204" pitchFamily="34" charset="0"/>
              <a:buNone/>
            </a:pPr>
            <a:endParaRPr lang="en-GB" sz="1800" b="0" u="none"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800" b="0" u="sng" dirty="0"/>
              <a:t>Tracking students’ progress: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b="0" u="none" dirty="0"/>
              <a:t>You can track student progress with favouriting career profiles by clicking Advanced&gt;Sort by&gt;Library profiles in Favourites.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b="0" u="none" dirty="0"/>
              <a:t>From your homepage, you can also create charts showing the careers that have been favourited. Go to Usage charts you can customise&gt;</a:t>
            </a:r>
            <a:r>
              <a:rPr lang="en-GB" sz="1200" dirty="0">
                <a:solidFill>
                  <a:schemeClr val="tx1"/>
                </a:solidFill>
                <a:latin typeface="Open Sans" panose="020B0606030504020204" pitchFamily="34" charset="0"/>
                <a:ea typeface="Open Sans" panose="020B0606030504020204" pitchFamily="34" charset="0"/>
                <a:cs typeface="Open Sans" panose="020B0606030504020204" pitchFamily="34" charset="0"/>
              </a:rPr>
              <a:t>Careers library: favouriting over time / Most popular career areas / Most popular career profiles.</a:t>
            </a:r>
            <a:endParaRPr lang="en-US" sz="1200" u="none" dirty="0">
              <a:latin typeface="+mn-lt"/>
              <a:ea typeface="Open Sans" panose="020B0606030504020204" pitchFamily="34" charset="0"/>
              <a:cs typeface="Open Sans" panose="020B0606030504020204" pitchFamily="34"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0323D7-8D74-402A-B74C-D1093F83EA20}"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381717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u="sng" dirty="0">
                <a:effectLst/>
                <a:latin typeface="Segoe UI" panose="020B0502040204020203" pitchFamily="34" charset="0"/>
              </a:rPr>
              <a:t>Teacher’s notes: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Segoe UI" panose="020B0502040204020203" pitchFamily="34" charset="0"/>
              </a:rPr>
              <a:t>Skip this slide if your students are using the digital workbook as they will already have the table template. </a:t>
            </a:r>
            <a:endParaRPr lang="en-US" sz="1200" u="none" dirty="0">
              <a:latin typeface="+mn-lt"/>
              <a:ea typeface="Open Sans" panose="020B0606030504020204" pitchFamily="34" charset="0"/>
              <a:cs typeface="Open Sans" panose="020B0606030504020204" pitchFamily="34"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0323D7-8D74-402A-B74C-D1093F83EA20}"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511779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u="sng" dirty="0">
                <a:solidFill>
                  <a:srgbClr val="000000"/>
                </a:solidFill>
                <a:effectLst/>
                <a:latin typeface="Open Sans" panose="020B0606030504020204" pitchFamily="34" charset="0"/>
                <a:ea typeface="Times New Roman" panose="02020603050405020304" pitchFamily="18" charset="0"/>
              </a:rPr>
              <a:t>Teacher’s notes:</a:t>
            </a:r>
            <a:endParaRPr lang="en-GB" sz="1800" dirty="0">
              <a:effectLst/>
              <a:latin typeface="Times New Roman" panose="02020603050405020304" pitchFamily="18" charset="0"/>
              <a:ea typeface="Times New Roman" panose="02020603050405020304" pitchFamily="18" charset="0"/>
            </a:endParaRPr>
          </a:p>
          <a:p>
            <a:r>
              <a:rPr lang="en-GB" sz="1800" u="none" strike="noStrike" dirty="0">
                <a:solidFill>
                  <a:srgbClr val="000000"/>
                </a:solidFill>
                <a:effectLst/>
                <a:latin typeface="Open Sans" panose="020B0606030504020204" pitchFamily="34" charset="0"/>
                <a:ea typeface="Times New Roman" panose="02020603050405020304" pitchFamily="18" charset="0"/>
              </a:rPr>
              <a:t> </a:t>
            </a:r>
            <a:endParaRPr lang="en-GB" sz="1800" dirty="0">
              <a:effectLst/>
              <a:latin typeface="Times New Roman" panose="02020603050405020304" pitchFamily="18" charset="0"/>
              <a:ea typeface="Times New Roman" panose="02020603050405020304" pitchFamily="18" charset="0"/>
            </a:endParaRPr>
          </a:p>
          <a:p>
            <a:r>
              <a:rPr lang="en-GB" sz="1800" dirty="0">
                <a:solidFill>
                  <a:srgbClr val="000000"/>
                </a:solidFill>
                <a:effectLst/>
                <a:latin typeface="Open Sans" panose="020B0606030504020204" pitchFamily="34" charset="0"/>
                <a:ea typeface="Times New Roman" panose="02020603050405020304" pitchFamily="18" charset="0"/>
              </a:rPr>
              <a:t>You may wish to show students the example completed table on the next slide before they begin this activity. </a:t>
            </a:r>
            <a:endParaRPr lang="en-GB" sz="1800" dirty="0">
              <a:effectLst/>
              <a:latin typeface="Times New Roman" panose="02020603050405020304" pitchFamily="18" charset="0"/>
              <a:ea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0323D7-8D74-402A-B74C-D1093F83EA20}"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755561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1BC19E-6003-405A-A598-FF69F0384AE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F731039A-6193-463B-84BB-4B932160A1A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3AF0C71-6325-4293-8E43-F245DD14860D}"/>
              </a:ext>
            </a:extLst>
          </p:cNvPr>
          <p:cNvSpPr>
            <a:spLocks noGrp="1"/>
          </p:cNvSpPr>
          <p:nvPr>
            <p:ph type="dt" sz="half" idx="10"/>
          </p:nvPr>
        </p:nvSpPr>
        <p:spPr/>
        <p:txBody>
          <a:bodyPr/>
          <a:lstStyle/>
          <a:p>
            <a:fld id="{AB4B2DD0-4293-4F28-94DA-A75E96E66086}" type="datetimeFigureOut">
              <a:rPr lang="en-GB" smtClean="0"/>
              <a:t>18/10/2025</a:t>
            </a:fld>
            <a:endParaRPr lang="en-GB"/>
          </a:p>
        </p:txBody>
      </p:sp>
      <p:sp>
        <p:nvSpPr>
          <p:cNvPr id="5" name="Footer Placeholder 4">
            <a:extLst>
              <a:ext uri="{FF2B5EF4-FFF2-40B4-BE49-F238E27FC236}">
                <a16:creationId xmlns:a16="http://schemas.microsoft.com/office/drawing/2014/main" id="{DAD74499-BDB3-4097-9E62-53DB86DFD65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D94D520-AFEA-4F8F-A8D8-21CE23D44BA5}"/>
              </a:ext>
            </a:extLst>
          </p:cNvPr>
          <p:cNvSpPr>
            <a:spLocks noGrp="1"/>
          </p:cNvSpPr>
          <p:nvPr>
            <p:ph type="sldNum" sz="quarter" idx="12"/>
          </p:nvPr>
        </p:nvSpPr>
        <p:spPr/>
        <p:txBody>
          <a:bodyPr/>
          <a:lstStyle/>
          <a:p>
            <a:fld id="{FEE46B58-C15E-4093-B915-2F68D88E18C0}" type="slidenum">
              <a:rPr lang="en-GB" smtClean="0"/>
              <a:t>‹#›</a:t>
            </a:fld>
            <a:endParaRPr lang="en-GB"/>
          </a:p>
        </p:txBody>
      </p:sp>
    </p:spTree>
    <p:extLst>
      <p:ext uri="{BB962C8B-B14F-4D97-AF65-F5344CB8AC3E}">
        <p14:creationId xmlns:p14="http://schemas.microsoft.com/office/powerpoint/2010/main" val="36420496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BFE77-9662-4B2F-BB26-D327B04F46D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5495FED-715B-449F-8F23-800E5F9D07D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FBCFEA6-2B01-43E8-BEA3-8CA92CC57A85}"/>
              </a:ext>
            </a:extLst>
          </p:cNvPr>
          <p:cNvSpPr>
            <a:spLocks noGrp="1"/>
          </p:cNvSpPr>
          <p:nvPr>
            <p:ph type="dt" sz="half" idx="10"/>
          </p:nvPr>
        </p:nvSpPr>
        <p:spPr/>
        <p:txBody>
          <a:bodyPr/>
          <a:lstStyle/>
          <a:p>
            <a:fld id="{AB4B2DD0-4293-4F28-94DA-A75E96E66086}" type="datetimeFigureOut">
              <a:rPr lang="en-GB" smtClean="0"/>
              <a:t>18/10/2025</a:t>
            </a:fld>
            <a:endParaRPr lang="en-GB"/>
          </a:p>
        </p:txBody>
      </p:sp>
      <p:sp>
        <p:nvSpPr>
          <p:cNvPr id="5" name="Footer Placeholder 4">
            <a:extLst>
              <a:ext uri="{FF2B5EF4-FFF2-40B4-BE49-F238E27FC236}">
                <a16:creationId xmlns:a16="http://schemas.microsoft.com/office/drawing/2014/main" id="{08167B90-6C8E-41BB-A405-EB195BC99D5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87C8EBF-98A6-4AAF-BB2D-C6408CEB0173}"/>
              </a:ext>
            </a:extLst>
          </p:cNvPr>
          <p:cNvSpPr>
            <a:spLocks noGrp="1"/>
          </p:cNvSpPr>
          <p:nvPr>
            <p:ph type="sldNum" sz="quarter" idx="12"/>
          </p:nvPr>
        </p:nvSpPr>
        <p:spPr/>
        <p:txBody>
          <a:bodyPr/>
          <a:lstStyle/>
          <a:p>
            <a:fld id="{FEE46B58-C15E-4093-B915-2F68D88E18C0}" type="slidenum">
              <a:rPr lang="en-GB" smtClean="0"/>
              <a:t>‹#›</a:t>
            </a:fld>
            <a:endParaRPr lang="en-GB"/>
          </a:p>
        </p:txBody>
      </p:sp>
    </p:spTree>
    <p:extLst>
      <p:ext uri="{BB962C8B-B14F-4D97-AF65-F5344CB8AC3E}">
        <p14:creationId xmlns:p14="http://schemas.microsoft.com/office/powerpoint/2010/main" val="34483940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37E769C-4D08-4C2E-B0D3-8DD3C98C5BD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ADE806F-B0E8-43A1-BCBB-CF13C123D54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B9B579C-6B3D-4C32-92D0-A60D1B4C2E87}"/>
              </a:ext>
            </a:extLst>
          </p:cNvPr>
          <p:cNvSpPr>
            <a:spLocks noGrp="1"/>
          </p:cNvSpPr>
          <p:nvPr>
            <p:ph type="dt" sz="half" idx="10"/>
          </p:nvPr>
        </p:nvSpPr>
        <p:spPr/>
        <p:txBody>
          <a:bodyPr/>
          <a:lstStyle/>
          <a:p>
            <a:fld id="{AB4B2DD0-4293-4F28-94DA-A75E96E66086}" type="datetimeFigureOut">
              <a:rPr lang="en-GB" smtClean="0"/>
              <a:t>18/10/2025</a:t>
            </a:fld>
            <a:endParaRPr lang="en-GB"/>
          </a:p>
        </p:txBody>
      </p:sp>
      <p:sp>
        <p:nvSpPr>
          <p:cNvPr id="5" name="Footer Placeholder 4">
            <a:extLst>
              <a:ext uri="{FF2B5EF4-FFF2-40B4-BE49-F238E27FC236}">
                <a16:creationId xmlns:a16="http://schemas.microsoft.com/office/drawing/2014/main" id="{B978726E-216C-4E7F-8DD6-50DCFAEA85A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B61157A-9CF1-442D-BACC-54E3584D3563}"/>
              </a:ext>
            </a:extLst>
          </p:cNvPr>
          <p:cNvSpPr>
            <a:spLocks noGrp="1"/>
          </p:cNvSpPr>
          <p:nvPr>
            <p:ph type="sldNum" sz="quarter" idx="12"/>
          </p:nvPr>
        </p:nvSpPr>
        <p:spPr/>
        <p:txBody>
          <a:bodyPr/>
          <a:lstStyle/>
          <a:p>
            <a:fld id="{FEE46B58-C15E-4093-B915-2F68D88E18C0}" type="slidenum">
              <a:rPr lang="en-GB" smtClean="0"/>
              <a:t>‹#›</a:t>
            </a:fld>
            <a:endParaRPr lang="en-GB"/>
          </a:p>
        </p:txBody>
      </p:sp>
    </p:spTree>
    <p:extLst>
      <p:ext uri="{BB962C8B-B14F-4D97-AF65-F5344CB8AC3E}">
        <p14:creationId xmlns:p14="http://schemas.microsoft.com/office/powerpoint/2010/main" val="20185332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2E08DF-9874-AAA6-572C-B7927862F2F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5E41E44-FD6F-FC2D-AB16-96C572D4488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AF2E74EE-7CF9-DE2B-1710-AEA19F1FC593}"/>
              </a:ext>
            </a:extLst>
          </p:cNvPr>
          <p:cNvSpPr>
            <a:spLocks noGrp="1"/>
          </p:cNvSpPr>
          <p:nvPr>
            <p:ph type="dt" sz="half" idx="10"/>
          </p:nvPr>
        </p:nvSpPr>
        <p:spPr/>
        <p:txBody>
          <a:bodyPr/>
          <a:lstStyle/>
          <a:p>
            <a:fld id="{5839EDA7-5F76-42CD-A89E-668EA6A67FC8}" type="datetimeFigureOut">
              <a:rPr lang="en-GB" smtClean="0"/>
              <a:t>18/10/2025</a:t>
            </a:fld>
            <a:endParaRPr lang="en-GB"/>
          </a:p>
        </p:txBody>
      </p:sp>
      <p:sp>
        <p:nvSpPr>
          <p:cNvPr id="5" name="Footer Placeholder 4">
            <a:extLst>
              <a:ext uri="{FF2B5EF4-FFF2-40B4-BE49-F238E27FC236}">
                <a16:creationId xmlns:a16="http://schemas.microsoft.com/office/drawing/2014/main" id="{9B8C9CB7-6A14-9B64-4012-E9EFB2F768F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708A3FB-158A-BE24-527D-C72AAD985447}"/>
              </a:ext>
            </a:extLst>
          </p:cNvPr>
          <p:cNvSpPr>
            <a:spLocks noGrp="1"/>
          </p:cNvSpPr>
          <p:nvPr>
            <p:ph type="sldNum" sz="quarter" idx="12"/>
          </p:nvPr>
        </p:nvSpPr>
        <p:spPr/>
        <p:txBody>
          <a:bodyPr/>
          <a:lstStyle/>
          <a:p>
            <a:fld id="{4FF7521A-BB4F-42FD-AF65-857A8F43127F}" type="slidenum">
              <a:rPr lang="en-GB" smtClean="0"/>
              <a:t>‹#›</a:t>
            </a:fld>
            <a:endParaRPr lang="en-GB"/>
          </a:p>
        </p:txBody>
      </p:sp>
    </p:spTree>
    <p:extLst>
      <p:ext uri="{BB962C8B-B14F-4D97-AF65-F5344CB8AC3E}">
        <p14:creationId xmlns:p14="http://schemas.microsoft.com/office/powerpoint/2010/main" val="17284189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1BB6AE-9D41-9E7A-31A7-2657EFFD3AB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7078962-E545-180B-3D94-F80C39152B5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E80B8BC-8468-EC5A-77F3-6C1CC25136A8}"/>
              </a:ext>
            </a:extLst>
          </p:cNvPr>
          <p:cNvSpPr>
            <a:spLocks noGrp="1"/>
          </p:cNvSpPr>
          <p:nvPr>
            <p:ph type="dt" sz="half" idx="10"/>
          </p:nvPr>
        </p:nvSpPr>
        <p:spPr/>
        <p:txBody>
          <a:bodyPr/>
          <a:lstStyle/>
          <a:p>
            <a:fld id="{5839EDA7-5F76-42CD-A89E-668EA6A67FC8}" type="datetimeFigureOut">
              <a:rPr lang="en-GB" smtClean="0"/>
              <a:t>18/10/2025</a:t>
            </a:fld>
            <a:endParaRPr lang="en-GB"/>
          </a:p>
        </p:txBody>
      </p:sp>
      <p:sp>
        <p:nvSpPr>
          <p:cNvPr id="5" name="Footer Placeholder 4">
            <a:extLst>
              <a:ext uri="{FF2B5EF4-FFF2-40B4-BE49-F238E27FC236}">
                <a16:creationId xmlns:a16="http://schemas.microsoft.com/office/drawing/2014/main" id="{DAB39C98-AC47-83F1-F9E2-38A7E4C862C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DB8DB97-1537-ACEC-14C4-E70CE8CF99B0}"/>
              </a:ext>
            </a:extLst>
          </p:cNvPr>
          <p:cNvSpPr>
            <a:spLocks noGrp="1"/>
          </p:cNvSpPr>
          <p:nvPr>
            <p:ph type="sldNum" sz="quarter" idx="12"/>
          </p:nvPr>
        </p:nvSpPr>
        <p:spPr/>
        <p:txBody>
          <a:bodyPr/>
          <a:lstStyle/>
          <a:p>
            <a:fld id="{4FF7521A-BB4F-42FD-AF65-857A8F43127F}" type="slidenum">
              <a:rPr lang="en-GB" smtClean="0"/>
              <a:t>‹#›</a:t>
            </a:fld>
            <a:endParaRPr lang="en-GB"/>
          </a:p>
        </p:txBody>
      </p:sp>
    </p:spTree>
    <p:extLst>
      <p:ext uri="{BB962C8B-B14F-4D97-AF65-F5344CB8AC3E}">
        <p14:creationId xmlns:p14="http://schemas.microsoft.com/office/powerpoint/2010/main" val="29244392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742D5-158A-2B59-8DE0-7543FDBF72C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E81E45B-2D26-D871-3531-6C1B61477BA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AA524F7-A4F6-4EDE-77D4-3B7F5BDBF3E6}"/>
              </a:ext>
            </a:extLst>
          </p:cNvPr>
          <p:cNvSpPr>
            <a:spLocks noGrp="1"/>
          </p:cNvSpPr>
          <p:nvPr>
            <p:ph type="dt" sz="half" idx="10"/>
          </p:nvPr>
        </p:nvSpPr>
        <p:spPr/>
        <p:txBody>
          <a:bodyPr/>
          <a:lstStyle/>
          <a:p>
            <a:fld id="{5839EDA7-5F76-42CD-A89E-668EA6A67FC8}" type="datetimeFigureOut">
              <a:rPr lang="en-GB" smtClean="0"/>
              <a:t>18/10/2025</a:t>
            </a:fld>
            <a:endParaRPr lang="en-GB"/>
          </a:p>
        </p:txBody>
      </p:sp>
      <p:sp>
        <p:nvSpPr>
          <p:cNvPr id="5" name="Footer Placeholder 4">
            <a:extLst>
              <a:ext uri="{FF2B5EF4-FFF2-40B4-BE49-F238E27FC236}">
                <a16:creationId xmlns:a16="http://schemas.microsoft.com/office/drawing/2014/main" id="{1895E38A-F9AF-A484-5998-7A277F85DB7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A917619-8A97-8AC1-59A9-0AD68163EA3F}"/>
              </a:ext>
            </a:extLst>
          </p:cNvPr>
          <p:cNvSpPr>
            <a:spLocks noGrp="1"/>
          </p:cNvSpPr>
          <p:nvPr>
            <p:ph type="sldNum" sz="quarter" idx="12"/>
          </p:nvPr>
        </p:nvSpPr>
        <p:spPr/>
        <p:txBody>
          <a:bodyPr/>
          <a:lstStyle/>
          <a:p>
            <a:fld id="{4FF7521A-BB4F-42FD-AF65-857A8F43127F}" type="slidenum">
              <a:rPr lang="en-GB" smtClean="0"/>
              <a:t>‹#›</a:t>
            </a:fld>
            <a:endParaRPr lang="en-GB"/>
          </a:p>
        </p:txBody>
      </p:sp>
    </p:spTree>
    <p:extLst>
      <p:ext uri="{BB962C8B-B14F-4D97-AF65-F5344CB8AC3E}">
        <p14:creationId xmlns:p14="http://schemas.microsoft.com/office/powerpoint/2010/main" val="37299711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122F5E-5FF3-E5FE-35AB-4AFD14911EE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996F80D-E935-923A-3DE3-6036FE1D51C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B411514-F9BC-6B15-668B-E1D9CE9FF11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794110B-F1F1-595D-CB0F-9D94439CA80A}"/>
              </a:ext>
            </a:extLst>
          </p:cNvPr>
          <p:cNvSpPr>
            <a:spLocks noGrp="1"/>
          </p:cNvSpPr>
          <p:nvPr>
            <p:ph type="dt" sz="half" idx="10"/>
          </p:nvPr>
        </p:nvSpPr>
        <p:spPr/>
        <p:txBody>
          <a:bodyPr/>
          <a:lstStyle/>
          <a:p>
            <a:fld id="{5839EDA7-5F76-42CD-A89E-668EA6A67FC8}" type="datetimeFigureOut">
              <a:rPr lang="en-GB" smtClean="0"/>
              <a:t>18/10/2025</a:t>
            </a:fld>
            <a:endParaRPr lang="en-GB"/>
          </a:p>
        </p:txBody>
      </p:sp>
      <p:sp>
        <p:nvSpPr>
          <p:cNvPr id="6" name="Footer Placeholder 5">
            <a:extLst>
              <a:ext uri="{FF2B5EF4-FFF2-40B4-BE49-F238E27FC236}">
                <a16:creationId xmlns:a16="http://schemas.microsoft.com/office/drawing/2014/main" id="{A14DD78F-91CB-CDBE-AD4A-CBA1394F0D3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64243F7-9492-4CA5-0015-DEB28768FD64}"/>
              </a:ext>
            </a:extLst>
          </p:cNvPr>
          <p:cNvSpPr>
            <a:spLocks noGrp="1"/>
          </p:cNvSpPr>
          <p:nvPr>
            <p:ph type="sldNum" sz="quarter" idx="12"/>
          </p:nvPr>
        </p:nvSpPr>
        <p:spPr/>
        <p:txBody>
          <a:bodyPr/>
          <a:lstStyle/>
          <a:p>
            <a:fld id="{4FF7521A-BB4F-42FD-AF65-857A8F43127F}" type="slidenum">
              <a:rPr lang="en-GB" smtClean="0"/>
              <a:t>‹#›</a:t>
            </a:fld>
            <a:endParaRPr lang="en-GB"/>
          </a:p>
        </p:txBody>
      </p:sp>
    </p:spTree>
    <p:extLst>
      <p:ext uri="{BB962C8B-B14F-4D97-AF65-F5344CB8AC3E}">
        <p14:creationId xmlns:p14="http://schemas.microsoft.com/office/powerpoint/2010/main" val="173661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D1235A-3AC0-92CC-11DD-FE2C5318E13A}"/>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4938AF3-CAAF-CD46-39F0-E98DAE1A09D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54BF749-9483-8768-70F5-20C1C7270A7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CED27B4-F975-F272-2D99-1537690BEA4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176F635-2D5C-5E63-C39B-733517BB307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80C628A-236F-5DC0-3588-2531F57D7752}"/>
              </a:ext>
            </a:extLst>
          </p:cNvPr>
          <p:cNvSpPr>
            <a:spLocks noGrp="1"/>
          </p:cNvSpPr>
          <p:nvPr>
            <p:ph type="dt" sz="half" idx="10"/>
          </p:nvPr>
        </p:nvSpPr>
        <p:spPr/>
        <p:txBody>
          <a:bodyPr/>
          <a:lstStyle/>
          <a:p>
            <a:fld id="{5839EDA7-5F76-42CD-A89E-668EA6A67FC8}" type="datetimeFigureOut">
              <a:rPr lang="en-GB" smtClean="0"/>
              <a:t>18/10/2025</a:t>
            </a:fld>
            <a:endParaRPr lang="en-GB"/>
          </a:p>
        </p:txBody>
      </p:sp>
      <p:sp>
        <p:nvSpPr>
          <p:cNvPr id="8" name="Footer Placeholder 7">
            <a:extLst>
              <a:ext uri="{FF2B5EF4-FFF2-40B4-BE49-F238E27FC236}">
                <a16:creationId xmlns:a16="http://schemas.microsoft.com/office/drawing/2014/main" id="{D604F036-4D44-FF76-6345-D8E80DBB0E7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0C88915-8C28-C7F5-D249-28163AB58D03}"/>
              </a:ext>
            </a:extLst>
          </p:cNvPr>
          <p:cNvSpPr>
            <a:spLocks noGrp="1"/>
          </p:cNvSpPr>
          <p:nvPr>
            <p:ph type="sldNum" sz="quarter" idx="12"/>
          </p:nvPr>
        </p:nvSpPr>
        <p:spPr/>
        <p:txBody>
          <a:bodyPr/>
          <a:lstStyle/>
          <a:p>
            <a:fld id="{4FF7521A-BB4F-42FD-AF65-857A8F43127F}" type="slidenum">
              <a:rPr lang="en-GB" smtClean="0"/>
              <a:t>‹#›</a:t>
            </a:fld>
            <a:endParaRPr lang="en-GB"/>
          </a:p>
        </p:txBody>
      </p:sp>
    </p:spTree>
    <p:extLst>
      <p:ext uri="{BB962C8B-B14F-4D97-AF65-F5344CB8AC3E}">
        <p14:creationId xmlns:p14="http://schemas.microsoft.com/office/powerpoint/2010/main" val="28083097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CC78E0-57C7-A50C-B18C-F580F169B4C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80AB1FC-1DE1-F65F-63AF-941687C9B189}"/>
              </a:ext>
            </a:extLst>
          </p:cNvPr>
          <p:cNvSpPr>
            <a:spLocks noGrp="1"/>
          </p:cNvSpPr>
          <p:nvPr>
            <p:ph type="dt" sz="half" idx="10"/>
          </p:nvPr>
        </p:nvSpPr>
        <p:spPr/>
        <p:txBody>
          <a:bodyPr/>
          <a:lstStyle/>
          <a:p>
            <a:fld id="{5839EDA7-5F76-42CD-A89E-668EA6A67FC8}" type="datetimeFigureOut">
              <a:rPr lang="en-GB" smtClean="0"/>
              <a:t>18/10/2025</a:t>
            </a:fld>
            <a:endParaRPr lang="en-GB"/>
          </a:p>
        </p:txBody>
      </p:sp>
      <p:sp>
        <p:nvSpPr>
          <p:cNvPr id="4" name="Footer Placeholder 3">
            <a:extLst>
              <a:ext uri="{FF2B5EF4-FFF2-40B4-BE49-F238E27FC236}">
                <a16:creationId xmlns:a16="http://schemas.microsoft.com/office/drawing/2014/main" id="{C8CF4F26-8CC6-C00B-D33B-0BE7F217093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1C50F7F-2880-95C1-DDFB-43FE7121279A}"/>
              </a:ext>
            </a:extLst>
          </p:cNvPr>
          <p:cNvSpPr>
            <a:spLocks noGrp="1"/>
          </p:cNvSpPr>
          <p:nvPr>
            <p:ph type="sldNum" sz="quarter" idx="12"/>
          </p:nvPr>
        </p:nvSpPr>
        <p:spPr/>
        <p:txBody>
          <a:bodyPr/>
          <a:lstStyle/>
          <a:p>
            <a:fld id="{4FF7521A-BB4F-42FD-AF65-857A8F43127F}" type="slidenum">
              <a:rPr lang="en-GB" smtClean="0"/>
              <a:t>‹#›</a:t>
            </a:fld>
            <a:endParaRPr lang="en-GB"/>
          </a:p>
        </p:txBody>
      </p:sp>
    </p:spTree>
    <p:extLst>
      <p:ext uri="{BB962C8B-B14F-4D97-AF65-F5344CB8AC3E}">
        <p14:creationId xmlns:p14="http://schemas.microsoft.com/office/powerpoint/2010/main" val="124107722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F0D6E5D-68AE-FC43-1FF6-5FEFE3AEA371}"/>
              </a:ext>
            </a:extLst>
          </p:cNvPr>
          <p:cNvSpPr>
            <a:spLocks noGrp="1"/>
          </p:cNvSpPr>
          <p:nvPr>
            <p:ph type="dt" sz="half" idx="10"/>
          </p:nvPr>
        </p:nvSpPr>
        <p:spPr/>
        <p:txBody>
          <a:bodyPr/>
          <a:lstStyle/>
          <a:p>
            <a:fld id="{5839EDA7-5F76-42CD-A89E-668EA6A67FC8}" type="datetimeFigureOut">
              <a:rPr lang="en-GB" smtClean="0"/>
              <a:t>18/10/2025</a:t>
            </a:fld>
            <a:endParaRPr lang="en-GB"/>
          </a:p>
        </p:txBody>
      </p:sp>
      <p:sp>
        <p:nvSpPr>
          <p:cNvPr id="3" name="Footer Placeholder 2">
            <a:extLst>
              <a:ext uri="{FF2B5EF4-FFF2-40B4-BE49-F238E27FC236}">
                <a16:creationId xmlns:a16="http://schemas.microsoft.com/office/drawing/2014/main" id="{AECB3C89-D206-20D2-AB20-96F276059F2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3262A86-8EF6-BEC5-264D-9FB1C406B5C0}"/>
              </a:ext>
            </a:extLst>
          </p:cNvPr>
          <p:cNvSpPr>
            <a:spLocks noGrp="1"/>
          </p:cNvSpPr>
          <p:nvPr>
            <p:ph type="sldNum" sz="quarter" idx="12"/>
          </p:nvPr>
        </p:nvSpPr>
        <p:spPr/>
        <p:txBody>
          <a:bodyPr/>
          <a:lstStyle/>
          <a:p>
            <a:fld id="{4FF7521A-BB4F-42FD-AF65-857A8F43127F}" type="slidenum">
              <a:rPr lang="en-GB" smtClean="0"/>
              <a:t>‹#›</a:t>
            </a:fld>
            <a:endParaRPr lang="en-GB"/>
          </a:p>
        </p:txBody>
      </p:sp>
    </p:spTree>
    <p:extLst>
      <p:ext uri="{BB962C8B-B14F-4D97-AF65-F5344CB8AC3E}">
        <p14:creationId xmlns:p14="http://schemas.microsoft.com/office/powerpoint/2010/main" val="265146318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B8FB6D-CCF9-F733-17A7-B0853663344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43CA4EA-D35A-8FAA-7B80-7B481A12BBC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C74B1E3-DAA9-C2B5-58DA-C96DD3F75C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163B811-03D1-7917-953E-AEDBD316AB08}"/>
              </a:ext>
            </a:extLst>
          </p:cNvPr>
          <p:cNvSpPr>
            <a:spLocks noGrp="1"/>
          </p:cNvSpPr>
          <p:nvPr>
            <p:ph type="dt" sz="half" idx="10"/>
          </p:nvPr>
        </p:nvSpPr>
        <p:spPr/>
        <p:txBody>
          <a:bodyPr/>
          <a:lstStyle/>
          <a:p>
            <a:fld id="{5839EDA7-5F76-42CD-A89E-668EA6A67FC8}" type="datetimeFigureOut">
              <a:rPr lang="en-GB" smtClean="0"/>
              <a:t>18/10/2025</a:t>
            </a:fld>
            <a:endParaRPr lang="en-GB"/>
          </a:p>
        </p:txBody>
      </p:sp>
      <p:sp>
        <p:nvSpPr>
          <p:cNvPr id="6" name="Footer Placeholder 5">
            <a:extLst>
              <a:ext uri="{FF2B5EF4-FFF2-40B4-BE49-F238E27FC236}">
                <a16:creationId xmlns:a16="http://schemas.microsoft.com/office/drawing/2014/main" id="{CA88692C-4633-4214-6072-F00D3707B3B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1756AE3-E972-E8A2-DF9A-498EA2B320D6}"/>
              </a:ext>
            </a:extLst>
          </p:cNvPr>
          <p:cNvSpPr>
            <a:spLocks noGrp="1"/>
          </p:cNvSpPr>
          <p:nvPr>
            <p:ph type="sldNum" sz="quarter" idx="12"/>
          </p:nvPr>
        </p:nvSpPr>
        <p:spPr/>
        <p:txBody>
          <a:bodyPr/>
          <a:lstStyle/>
          <a:p>
            <a:fld id="{4FF7521A-BB4F-42FD-AF65-857A8F43127F}" type="slidenum">
              <a:rPr lang="en-GB" smtClean="0"/>
              <a:t>‹#›</a:t>
            </a:fld>
            <a:endParaRPr lang="en-GB"/>
          </a:p>
        </p:txBody>
      </p:sp>
    </p:spTree>
    <p:extLst>
      <p:ext uri="{BB962C8B-B14F-4D97-AF65-F5344CB8AC3E}">
        <p14:creationId xmlns:p14="http://schemas.microsoft.com/office/powerpoint/2010/main" val="31197534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C11580-CA97-400A-A099-5758B2FAC61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C305BA8-6186-41FC-B7CA-12BFFE19303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0BDE8AC-7766-490A-814B-9B54DC7C7381}"/>
              </a:ext>
            </a:extLst>
          </p:cNvPr>
          <p:cNvSpPr>
            <a:spLocks noGrp="1"/>
          </p:cNvSpPr>
          <p:nvPr>
            <p:ph type="dt" sz="half" idx="10"/>
          </p:nvPr>
        </p:nvSpPr>
        <p:spPr/>
        <p:txBody>
          <a:bodyPr/>
          <a:lstStyle/>
          <a:p>
            <a:fld id="{AB4B2DD0-4293-4F28-94DA-A75E96E66086}" type="datetimeFigureOut">
              <a:rPr lang="en-GB" smtClean="0"/>
              <a:t>18/10/2025</a:t>
            </a:fld>
            <a:endParaRPr lang="en-GB"/>
          </a:p>
        </p:txBody>
      </p:sp>
      <p:sp>
        <p:nvSpPr>
          <p:cNvPr id="5" name="Footer Placeholder 4">
            <a:extLst>
              <a:ext uri="{FF2B5EF4-FFF2-40B4-BE49-F238E27FC236}">
                <a16:creationId xmlns:a16="http://schemas.microsoft.com/office/drawing/2014/main" id="{84502B55-69DA-4EE6-B296-BE8BE95DD72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FE99F90-60AC-4EF6-9798-2FA63A75F1A0}"/>
              </a:ext>
            </a:extLst>
          </p:cNvPr>
          <p:cNvSpPr>
            <a:spLocks noGrp="1"/>
          </p:cNvSpPr>
          <p:nvPr>
            <p:ph type="sldNum" sz="quarter" idx="12"/>
          </p:nvPr>
        </p:nvSpPr>
        <p:spPr/>
        <p:txBody>
          <a:bodyPr/>
          <a:lstStyle/>
          <a:p>
            <a:fld id="{FEE46B58-C15E-4093-B915-2F68D88E18C0}" type="slidenum">
              <a:rPr lang="en-GB" smtClean="0"/>
              <a:t>‹#›</a:t>
            </a:fld>
            <a:endParaRPr lang="en-GB"/>
          </a:p>
        </p:txBody>
      </p:sp>
    </p:spTree>
    <p:extLst>
      <p:ext uri="{BB962C8B-B14F-4D97-AF65-F5344CB8AC3E}">
        <p14:creationId xmlns:p14="http://schemas.microsoft.com/office/powerpoint/2010/main" val="313569331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29E01D-6CF6-F409-4DCF-6E29393BC56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A88FC0F-7CA7-7EBB-353D-54F700C8BC9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AF7D4CB-3C29-379D-6AA2-7A4D7CF5AAB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91FD7F4-58D8-584D-3FB7-EAFE183F563A}"/>
              </a:ext>
            </a:extLst>
          </p:cNvPr>
          <p:cNvSpPr>
            <a:spLocks noGrp="1"/>
          </p:cNvSpPr>
          <p:nvPr>
            <p:ph type="dt" sz="half" idx="10"/>
          </p:nvPr>
        </p:nvSpPr>
        <p:spPr/>
        <p:txBody>
          <a:bodyPr/>
          <a:lstStyle/>
          <a:p>
            <a:fld id="{5839EDA7-5F76-42CD-A89E-668EA6A67FC8}" type="datetimeFigureOut">
              <a:rPr lang="en-GB" smtClean="0"/>
              <a:t>18/10/2025</a:t>
            </a:fld>
            <a:endParaRPr lang="en-GB"/>
          </a:p>
        </p:txBody>
      </p:sp>
      <p:sp>
        <p:nvSpPr>
          <p:cNvPr id="6" name="Footer Placeholder 5">
            <a:extLst>
              <a:ext uri="{FF2B5EF4-FFF2-40B4-BE49-F238E27FC236}">
                <a16:creationId xmlns:a16="http://schemas.microsoft.com/office/drawing/2014/main" id="{80A0398B-38B6-9BBE-759E-A31584CC5D4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C989D95-2301-D274-82ED-0DF4FF393FB1}"/>
              </a:ext>
            </a:extLst>
          </p:cNvPr>
          <p:cNvSpPr>
            <a:spLocks noGrp="1"/>
          </p:cNvSpPr>
          <p:nvPr>
            <p:ph type="sldNum" sz="quarter" idx="12"/>
          </p:nvPr>
        </p:nvSpPr>
        <p:spPr/>
        <p:txBody>
          <a:bodyPr/>
          <a:lstStyle/>
          <a:p>
            <a:fld id="{4FF7521A-BB4F-42FD-AF65-857A8F43127F}" type="slidenum">
              <a:rPr lang="en-GB" smtClean="0"/>
              <a:t>‹#›</a:t>
            </a:fld>
            <a:endParaRPr lang="en-GB"/>
          </a:p>
        </p:txBody>
      </p:sp>
    </p:spTree>
    <p:extLst>
      <p:ext uri="{BB962C8B-B14F-4D97-AF65-F5344CB8AC3E}">
        <p14:creationId xmlns:p14="http://schemas.microsoft.com/office/powerpoint/2010/main" val="167172766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615416-9D36-AB1D-B11C-DDE8F781085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E901F0C-1B7D-8EDF-8BEE-88D14EBE8DD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069E2E8-3292-657A-589F-8AED87C97BCD}"/>
              </a:ext>
            </a:extLst>
          </p:cNvPr>
          <p:cNvSpPr>
            <a:spLocks noGrp="1"/>
          </p:cNvSpPr>
          <p:nvPr>
            <p:ph type="dt" sz="half" idx="10"/>
          </p:nvPr>
        </p:nvSpPr>
        <p:spPr/>
        <p:txBody>
          <a:bodyPr/>
          <a:lstStyle/>
          <a:p>
            <a:fld id="{5839EDA7-5F76-42CD-A89E-668EA6A67FC8}" type="datetimeFigureOut">
              <a:rPr lang="en-GB" smtClean="0"/>
              <a:t>18/10/2025</a:t>
            </a:fld>
            <a:endParaRPr lang="en-GB"/>
          </a:p>
        </p:txBody>
      </p:sp>
      <p:sp>
        <p:nvSpPr>
          <p:cNvPr id="5" name="Footer Placeholder 4">
            <a:extLst>
              <a:ext uri="{FF2B5EF4-FFF2-40B4-BE49-F238E27FC236}">
                <a16:creationId xmlns:a16="http://schemas.microsoft.com/office/drawing/2014/main" id="{08CF6616-2A08-1639-8158-38263F0E267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C1D6128-F448-B923-AC96-FB646FC0E85E}"/>
              </a:ext>
            </a:extLst>
          </p:cNvPr>
          <p:cNvSpPr>
            <a:spLocks noGrp="1"/>
          </p:cNvSpPr>
          <p:nvPr>
            <p:ph type="sldNum" sz="quarter" idx="12"/>
          </p:nvPr>
        </p:nvSpPr>
        <p:spPr/>
        <p:txBody>
          <a:bodyPr/>
          <a:lstStyle/>
          <a:p>
            <a:fld id="{4FF7521A-BB4F-42FD-AF65-857A8F43127F}" type="slidenum">
              <a:rPr lang="en-GB" smtClean="0"/>
              <a:t>‹#›</a:t>
            </a:fld>
            <a:endParaRPr lang="en-GB"/>
          </a:p>
        </p:txBody>
      </p:sp>
    </p:spTree>
    <p:extLst>
      <p:ext uri="{BB962C8B-B14F-4D97-AF65-F5344CB8AC3E}">
        <p14:creationId xmlns:p14="http://schemas.microsoft.com/office/powerpoint/2010/main" val="200369447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F923D6E-790D-FB10-8631-B5B943372E6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D023592-755F-4DD7-E209-892B05D5FA1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B11048D-AD06-C822-1689-100FE04714B3}"/>
              </a:ext>
            </a:extLst>
          </p:cNvPr>
          <p:cNvSpPr>
            <a:spLocks noGrp="1"/>
          </p:cNvSpPr>
          <p:nvPr>
            <p:ph type="dt" sz="half" idx="10"/>
          </p:nvPr>
        </p:nvSpPr>
        <p:spPr/>
        <p:txBody>
          <a:bodyPr/>
          <a:lstStyle/>
          <a:p>
            <a:fld id="{5839EDA7-5F76-42CD-A89E-668EA6A67FC8}" type="datetimeFigureOut">
              <a:rPr lang="en-GB" smtClean="0"/>
              <a:t>18/10/2025</a:t>
            </a:fld>
            <a:endParaRPr lang="en-GB"/>
          </a:p>
        </p:txBody>
      </p:sp>
      <p:sp>
        <p:nvSpPr>
          <p:cNvPr id="5" name="Footer Placeholder 4">
            <a:extLst>
              <a:ext uri="{FF2B5EF4-FFF2-40B4-BE49-F238E27FC236}">
                <a16:creationId xmlns:a16="http://schemas.microsoft.com/office/drawing/2014/main" id="{67009739-F7D4-DC58-0A53-2D0AAEBA74F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7F7EC02-3FAF-4965-C405-91A701735513}"/>
              </a:ext>
            </a:extLst>
          </p:cNvPr>
          <p:cNvSpPr>
            <a:spLocks noGrp="1"/>
          </p:cNvSpPr>
          <p:nvPr>
            <p:ph type="sldNum" sz="quarter" idx="12"/>
          </p:nvPr>
        </p:nvSpPr>
        <p:spPr/>
        <p:txBody>
          <a:bodyPr/>
          <a:lstStyle/>
          <a:p>
            <a:fld id="{4FF7521A-BB4F-42FD-AF65-857A8F43127F}" type="slidenum">
              <a:rPr lang="en-GB" smtClean="0"/>
              <a:t>‹#›</a:t>
            </a:fld>
            <a:endParaRPr lang="en-GB"/>
          </a:p>
        </p:txBody>
      </p:sp>
    </p:spTree>
    <p:extLst>
      <p:ext uri="{BB962C8B-B14F-4D97-AF65-F5344CB8AC3E}">
        <p14:creationId xmlns:p14="http://schemas.microsoft.com/office/powerpoint/2010/main" val="250096255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ED50BB-9938-4958-ACF3-3DD2ABEF2C6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5C516EB9-FCA2-4438-98EB-59BE04AC3C1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B2E6272-A3CC-4AB9-9DA2-ECC998FE54B1}"/>
              </a:ext>
            </a:extLst>
          </p:cNvPr>
          <p:cNvSpPr>
            <a:spLocks noGrp="1"/>
          </p:cNvSpPr>
          <p:nvPr>
            <p:ph type="dt" sz="half" idx="10"/>
          </p:nvPr>
        </p:nvSpPr>
        <p:spPr/>
        <p:txBody>
          <a:bodyPr/>
          <a:lstStyle/>
          <a:p>
            <a:fld id="{E173ECAF-29A6-42B4-B150-38BE3D615D6D}" type="datetimeFigureOut">
              <a:rPr lang="en-GB" smtClean="0"/>
              <a:t>18/10/2025</a:t>
            </a:fld>
            <a:endParaRPr lang="en-GB"/>
          </a:p>
        </p:txBody>
      </p:sp>
      <p:sp>
        <p:nvSpPr>
          <p:cNvPr id="5" name="Footer Placeholder 4">
            <a:extLst>
              <a:ext uri="{FF2B5EF4-FFF2-40B4-BE49-F238E27FC236}">
                <a16:creationId xmlns:a16="http://schemas.microsoft.com/office/drawing/2014/main" id="{4F88AE44-FE61-4949-B1D7-A22F6E76B67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84CB759-A80B-402B-9592-4DC3995DFE11}"/>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33666235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CAC33A-2654-4D07-8A0D-3AD1FFCB6F0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6E02DC0-D5BD-4CC7-B833-BA3BFEAE8FD1}"/>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8975888-B93F-49F5-8A69-2C00511DC9AE}"/>
              </a:ext>
            </a:extLst>
          </p:cNvPr>
          <p:cNvSpPr>
            <a:spLocks noGrp="1"/>
          </p:cNvSpPr>
          <p:nvPr>
            <p:ph type="dt" sz="half" idx="10"/>
          </p:nvPr>
        </p:nvSpPr>
        <p:spPr/>
        <p:txBody>
          <a:bodyPr/>
          <a:lstStyle/>
          <a:p>
            <a:fld id="{E173ECAF-29A6-42B4-B150-38BE3D615D6D}" type="datetimeFigureOut">
              <a:rPr lang="en-GB" smtClean="0"/>
              <a:t>18/10/2025</a:t>
            </a:fld>
            <a:endParaRPr lang="en-GB"/>
          </a:p>
        </p:txBody>
      </p:sp>
      <p:sp>
        <p:nvSpPr>
          <p:cNvPr id="5" name="Footer Placeholder 4">
            <a:extLst>
              <a:ext uri="{FF2B5EF4-FFF2-40B4-BE49-F238E27FC236}">
                <a16:creationId xmlns:a16="http://schemas.microsoft.com/office/drawing/2014/main" id="{FA7BE509-A786-48DC-80FA-1E4C2B9047A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96E1B51-C837-4A22-AB12-21055F3B13AC}"/>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328576719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3CF338-3078-4A19-8CA0-6B0B198A7A6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4F470FE-8982-4EAD-B101-C8FF16FC1AD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57BC20C1-5F2B-4528-B4B1-9BB42FB0876A}"/>
              </a:ext>
            </a:extLst>
          </p:cNvPr>
          <p:cNvSpPr>
            <a:spLocks noGrp="1"/>
          </p:cNvSpPr>
          <p:nvPr>
            <p:ph type="dt" sz="half" idx="10"/>
          </p:nvPr>
        </p:nvSpPr>
        <p:spPr/>
        <p:txBody>
          <a:bodyPr/>
          <a:lstStyle/>
          <a:p>
            <a:fld id="{E173ECAF-29A6-42B4-B150-38BE3D615D6D}" type="datetimeFigureOut">
              <a:rPr lang="en-GB" smtClean="0"/>
              <a:t>18/10/2025</a:t>
            </a:fld>
            <a:endParaRPr lang="en-GB"/>
          </a:p>
        </p:txBody>
      </p:sp>
      <p:sp>
        <p:nvSpPr>
          <p:cNvPr id="5" name="Footer Placeholder 4">
            <a:extLst>
              <a:ext uri="{FF2B5EF4-FFF2-40B4-BE49-F238E27FC236}">
                <a16:creationId xmlns:a16="http://schemas.microsoft.com/office/drawing/2014/main" id="{9102CABF-69AD-4BD8-9C18-072D2B195C4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A790493-36B0-437C-B153-F2A2F518655F}"/>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224851789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0FBFF-7BBC-41C5-8661-45E62004E62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9CE8B72-5509-40C1-8606-6947F1D90967}"/>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45C56CA-B1E9-4D5F-8868-CCFDACDF457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849D1AD-EA99-4EF3-86D7-70C6C4A6F828}"/>
              </a:ext>
            </a:extLst>
          </p:cNvPr>
          <p:cNvSpPr>
            <a:spLocks noGrp="1"/>
          </p:cNvSpPr>
          <p:nvPr>
            <p:ph type="dt" sz="half" idx="10"/>
          </p:nvPr>
        </p:nvSpPr>
        <p:spPr/>
        <p:txBody>
          <a:bodyPr/>
          <a:lstStyle/>
          <a:p>
            <a:fld id="{E173ECAF-29A6-42B4-B150-38BE3D615D6D}" type="datetimeFigureOut">
              <a:rPr lang="en-GB" smtClean="0"/>
              <a:t>18/10/2025</a:t>
            </a:fld>
            <a:endParaRPr lang="en-GB"/>
          </a:p>
        </p:txBody>
      </p:sp>
      <p:sp>
        <p:nvSpPr>
          <p:cNvPr id="6" name="Footer Placeholder 5">
            <a:extLst>
              <a:ext uri="{FF2B5EF4-FFF2-40B4-BE49-F238E27FC236}">
                <a16:creationId xmlns:a16="http://schemas.microsoft.com/office/drawing/2014/main" id="{FFB91B4A-ABE3-4699-A315-B167F00B2B7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7B2D8AD-27CD-4010-B9D8-6F0F43406EC7}"/>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247808401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2AF9F7-E92E-4E1A-8DC4-48F5C1F20AE6}"/>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2AEF68B-713B-4003-A138-4D24B46AAD7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369BFC5-1A68-49EA-89A3-08D24A4DE0E9}"/>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A97A59A-FDB8-44C7-8974-161CFC1713A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81CDA72C-1FDF-4D3C-A016-7D19679C2D8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EA5626F-4DA9-416A-A68F-43036AE8BCA3}"/>
              </a:ext>
            </a:extLst>
          </p:cNvPr>
          <p:cNvSpPr>
            <a:spLocks noGrp="1"/>
          </p:cNvSpPr>
          <p:nvPr>
            <p:ph type="dt" sz="half" idx="10"/>
          </p:nvPr>
        </p:nvSpPr>
        <p:spPr/>
        <p:txBody>
          <a:bodyPr/>
          <a:lstStyle/>
          <a:p>
            <a:fld id="{E173ECAF-29A6-42B4-B150-38BE3D615D6D}" type="datetimeFigureOut">
              <a:rPr lang="en-GB" smtClean="0"/>
              <a:t>18/10/2025</a:t>
            </a:fld>
            <a:endParaRPr lang="en-GB"/>
          </a:p>
        </p:txBody>
      </p:sp>
      <p:sp>
        <p:nvSpPr>
          <p:cNvPr id="8" name="Footer Placeholder 7">
            <a:extLst>
              <a:ext uri="{FF2B5EF4-FFF2-40B4-BE49-F238E27FC236}">
                <a16:creationId xmlns:a16="http://schemas.microsoft.com/office/drawing/2014/main" id="{6211EC45-70C7-410E-A0DC-F2EE40E2A80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E26EFEA-73C3-40B8-98BF-A1F39CB75D00}"/>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136747565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11A396-8030-411E-B560-3725009274F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A6A65C3D-E601-42E7-A71B-32B852BF516D}"/>
              </a:ext>
            </a:extLst>
          </p:cNvPr>
          <p:cNvSpPr>
            <a:spLocks noGrp="1"/>
          </p:cNvSpPr>
          <p:nvPr>
            <p:ph type="dt" sz="half" idx="10"/>
          </p:nvPr>
        </p:nvSpPr>
        <p:spPr/>
        <p:txBody>
          <a:bodyPr/>
          <a:lstStyle/>
          <a:p>
            <a:fld id="{E173ECAF-29A6-42B4-B150-38BE3D615D6D}" type="datetimeFigureOut">
              <a:rPr lang="en-GB" smtClean="0"/>
              <a:t>18/10/2025</a:t>
            </a:fld>
            <a:endParaRPr lang="en-GB"/>
          </a:p>
        </p:txBody>
      </p:sp>
      <p:sp>
        <p:nvSpPr>
          <p:cNvPr id="4" name="Footer Placeholder 3">
            <a:extLst>
              <a:ext uri="{FF2B5EF4-FFF2-40B4-BE49-F238E27FC236}">
                <a16:creationId xmlns:a16="http://schemas.microsoft.com/office/drawing/2014/main" id="{4DA3299D-F48C-4182-9944-50CF9B8773D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DD54F88-0784-4E29-B071-93D330224142}"/>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81142052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A41578B-DFDA-49E9-84CE-5FF8DDFB4EF4}"/>
              </a:ext>
            </a:extLst>
          </p:cNvPr>
          <p:cNvSpPr>
            <a:spLocks noGrp="1"/>
          </p:cNvSpPr>
          <p:nvPr>
            <p:ph type="dt" sz="half" idx="10"/>
          </p:nvPr>
        </p:nvSpPr>
        <p:spPr/>
        <p:txBody>
          <a:bodyPr/>
          <a:lstStyle/>
          <a:p>
            <a:fld id="{E173ECAF-29A6-42B4-B150-38BE3D615D6D}" type="datetimeFigureOut">
              <a:rPr lang="en-GB" smtClean="0"/>
              <a:t>18/10/2025</a:t>
            </a:fld>
            <a:endParaRPr lang="en-GB"/>
          </a:p>
        </p:txBody>
      </p:sp>
      <p:sp>
        <p:nvSpPr>
          <p:cNvPr id="3" name="Footer Placeholder 2">
            <a:extLst>
              <a:ext uri="{FF2B5EF4-FFF2-40B4-BE49-F238E27FC236}">
                <a16:creationId xmlns:a16="http://schemas.microsoft.com/office/drawing/2014/main" id="{8146302E-26F7-417E-A9EB-1C837301813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8A8D2BA-2385-47F1-8E89-D816CBEB37DE}"/>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27572229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60E27-D6E4-476C-B385-7DF3F5EFB71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D0DDEB3-7D4E-453C-A4B5-31B9C20AB8C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8F13186-15C0-4895-9A18-46ADB818F15D}"/>
              </a:ext>
            </a:extLst>
          </p:cNvPr>
          <p:cNvSpPr>
            <a:spLocks noGrp="1"/>
          </p:cNvSpPr>
          <p:nvPr>
            <p:ph type="dt" sz="half" idx="10"/>
          </p:nvPr>
        </p:nvSpPr>
        <p:spPr/>
        <p:txBody>
          <a:bodyPr/>
          <a:lstStyle/>
          <a:p>
            <a:fld id="{AB4B2DD0-4293-4F28-94DA-A75E96E66086}" type="datetimeFigureOut">
              <a:rPr lang="en-GB" smtClean="0"/>
              <a:t>18/10/2025</a:t>
            </a:fld>
            <a:endParaRPr lang="en-GB"/>
          </a:p>
        </p:txBody>
      </p:sp>
      <p:sp>
        <p:nvSpPr>
          <p:cNvPr id="5" name="Footer Placeholder 4">
            <a:extLst>
              <a:ext uri="{FF2B5EF4-FFF2-40B4-BE49-F238E27FC236}">
                <a16:creationId xmlns:a16="http://schemas.microsoft.com/office/drawing/2014/main" id="{278B5C9D-0541-4333-98F3-8B6CBE8FB48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31250F9-9ACC-4837-86DA-45BB00C70182}"/>
              </a:ext>
            </a:extLst>
          </p:cNvPr>
          <p:cNvSpPr>
            <a:spLocks noGrp="1"/>
          </p:cNvSpPr>
          <p:nvPr>
            <p:ph type="sldNum" sz="quarter" idx="12"/>
          </p:nvPr>
        </p:nvSpPr>
        <p:spPr/>
        <p:txBody>
          <a:bodyPr/>
          <a:lstStyle/>
          <a:p>
            <a:fld id="{FEE46B58-C15E-4093-B915-2F68D88E18C0}" type="slidenum">
              <a:rPr lang="en-GB" smtClean="0"/>
              <a:t>‹#›</a:t>
            </a:fld>
            <a:endParaRPr lang="en-GB"/>
          </a:p>
        </p:txBody>
      </p:sp>
    </p:spTree>
    <p:extLst>
      <p:ext uri="{BB962C8B-B14F-4D97-AF65-F5344CB8AC3E}">
        <p14:creationId xmlns:p14="http://schemas.microsoft.com/office/powerpoint/2010/main" val="29593878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32121A-C2DC-40FB-A647-4AD8566EBCD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89C4B9E0-A19A-4870-BA1D-3298D950C8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33C0EB8-FC1F-471A-97D7-BB2D60B1C3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5223B42-A846-43BD-9AAD-2E24A88EDDEA}"/>
              </a:ext>
            </a:extLst>
          </p:cNvPr>
          <p:cNvSpPr>
            <a:spLocks noGrp="1"/>
          </p:cNvSpPr>
          <p:nvPr>
            <p:ph type="dt" sz="half" idx="10"/>
          </p:nvPr>
        </p:nvSpPr>
        <p:spPr/>
        <p:txBody>
          <a:bodyPr/>
          <a:lstStyle/>
          <a:p>
            <a:fld id="{E173ECAF-29A6-42B4-B150-38BE3D615D6D}" type="datetimeFigureOut">
              <a:rPr lang="en-GB" smtClean="0"/>
              <a:t>18/10/2025</a:t>
            </a:fld>
            <a:endParaRPr lang="en-GB"/>
          </a:p>
        </p:txBody>
      </p:sp>
      <p:sp>
        <p:nvSpPr>
          <p:cNvPr id="6" name="Footer Placeholder 5">
            <a:extLst>
              <a:ext uri="{FF2B5EF4-FFF2-40B4-BE49-F238E27FC236}">
                <a16:creationId xmlns:a16="http://schemas.microsoft.com/office/drawing/2014/main" id="{24C45026-FE01-483C-9BDF-62CB7AE8E6A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F881998-B493-4BC6-B8DD-EF346FDA6FD7}"/>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212904071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027322-13AA-4250-BE18-3575A73873F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0C46482-68B4-4ACC-8F7D-379C48F7C6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AECCC9E-715A-4C22-B3EF-F0A8DD2B44C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88B1558-510D-4EFA-8C56-24A52B08D828}"/>
              </a:ext>
            </a:extLst>
          </p:cNvPr>
          <p:cNvSpPr>
            <a:spLocks noGrp="1"/>
          </p:cNvSpPr>
          <p:nvPr>
            <p:ph type="dt" sz="half" idx="10"/>
          </p:nvPr>
        </p:nvSpPr>
        <p:spPr/>
        <p:txBody>
          <a:bodyPr/>
          <a:lstStyle/>
          <a:p>
            <a:fld id="{E173ECAF-29A6-42B4-B150-38BE3D615D6D}" type="datetimeFigureOut">
              <a:rPr lang="en-GB" smtClean="0"/>
              <a:t>18/10/2025</a:t>
            </a:fld>
            <a:endParaRPr lang="en-GB"/>
          </a:p>
        </p:txBody>
      </p:sp>
      <p:sp>
        <p:nvSpPr>
          <p:cNvPr id="6" name="Footer Placeholder 5">
            <a:extLst>
              <a:ext uri="{FF2B5EF4-FFF2-40B4-BE49-F238E27FC236}">
                <a16:creationId xmlns:a16="http://schemas.microsoft.com/office/drawing/2014/main" id="{BCD9A235-6CBB-4649-B31D-C424D923FC0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1D08BC1-1919-452C-B007-0A8930D7665B}"/>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415263483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CFB2F1-A7BE-443C-90A4-300D3C21682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E374585-CCD9-44C0-A8BA-517E69A86B0D}"/>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6265184-EFAC-4E7C-97CA-FC4B7645B95A}"/>
              </a:ext>
            </a:extLst>
          </p:cNvPr>
          <p:cNvSpPr>
            <a:spLocks noGrp="1"/>
          </p:cNvSpPr>
          <p:nvPr>
            <p:ph type="dt" sz="half" idx="10"/>
          </p:nvPr>
        </p:nvSpPr>
        <p:spPr/>
        <p:txBody>
          <a:bodyPr/>
          <a:lstStyle/>
          <a:p>
            <a:fld id="{E173ECAF-29A6-42B4-B150-38BE3D615D6D}" type="datetimeFigureOut">
              <a:rPr lang="en-GB" smtClean="0"/>
              <a:t>18/10/2025</a:t>
            </a:fld>
            <a:endParaRPr lang="en-GB"/>
          </a:p>
        </p:txBody>
      </p:sp>
      <p:sp>
        <p:nvSpPr>
          <p:cNvPr id="5" name="Footer Placeholder 4">
            <a:extLst>
              <a:ext uri="{FF2B5EF4-FFF2-40B4-BE49-F238E27FC236}">
                <a16:creationId xmlns:a16="http://schemas.microsoft.com/office/drawing/2014/main" id="{B5153A81-B338-4EF9-ACBC-A371BA56F6B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0D2925E-548A-4E9E-A5A7-EA7C190A1CF8}"/>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128136885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F05DE64-4CD1-4A85-BECD-A1E696A98EC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2CD0C31-E0B3-40D4-A55A-290A153039EE}"/>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C9F7440-525A-4874-96D9-33C40953FD77}"/>
              </a:ext>
            </a:extLst>
          </p:cNvPr>
          <p:cNvSpPr>
            <a:spLocks noGrp="1"/>
          </p:cNvSpPr>
          <p:nvPr>
            <p:ph type="dt" sz="half" idx="10"/>
          </p:nvPr>
        </p:nvSpPr>
        <p:spPr/>
        <p:txBody>
          <a:bodyPr/>
          <a:lstStyle/>
          <a:p>
            <a:fld id="{E173ECAF-29A6-42B4-B150-38BE3D615D6D}" type="datetimeFigureOut">
              <a:rPr lang="en-GB" smtClean="0"/>
              <a:t>18/10/2025</a:t>
            </a:fld>
            <a:endParaRPr lang="en-GB"/>
          </a:p>
        </p:txBody>
      </p:sp>
      <p:sp>
        <p:nvSpPr>
          <p:cNvPr id="5" name="Footer Placeholder 4">
            <a:extLst>
              <a:ext uri="{FF2B5EF4-FFF2-40B4-BE49-F238E27FC236}">
                <a16:creationId xmlns:a16="http://schemas.microsoft.com/office/drawing/2014/main" id="{F0C492D6-A6D8-4B81-8A5B-9ED63941FBD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B060AAB-3EDE-407E-A6D6-B7ADB29AD7A1}"/>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34732203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6DAB5-2BC4-43FE-AF66-8982C4E21B4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71829DF-3D04-45CD-8C47-1D73EEA3CA8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2CB42241-96D8-4399-B141-6F733D902CE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F2A9D8E-B321-492D-80B7-AED55AF91AE9}"/>
              </a:ext>
            </a:extLst>
          </p:cNvPr>
          <p:cNvSpPr>
            <a:spLocks noGrp="1"/>
          </p:cNvSpPr>
          <p:nvPr>
            <p:ph type="dt" sz="half" idx="10"/>
          </p:nvPr>
        </p:nvSpPr>
        <p:spPr/>
        <p:txBody>
          <a:bodyPr/>
          <a:lstStyle/>
          <a:p>
            <a:fld id="{AB4B2DD0-4293-4F28-94DA-A75E96E66086}" type="datetimeFigureOut">
              <a:rPr lang="en-GB" smtClean="0"/>
              <a:t>18/10/2025</a:t>
            </a:fld>
            <a:endParaRPr lang="en-GB"/>
          </a:p>
        </p:txBody>
      </p:sp>
      <p:sp>
        <p:nvSpPr>
          <p:cNvPr id="6" name="Footer Placeholder 5">
            <a:extLst>
              <a:ext uri="{FF2B5EF4-FFF2-40B4-BE49-F238E27FC236}">
                <a16:creationId xmlns:a16="http://schemas.microsoft.com/office/drawing/2014/main" id="{E1242442-29D8-44C3-BBEA-91656455AB4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37DC593-8AA7-4F8A-A417-C9946CD2E7F5}"/>
              </a:ext>
            </a:extLst>
          </p:cNvPr>
          <p:cNvSpPr>
            <a:spLocks noGrp="1"/>
          </p:cNvSpPr>
          <p:nvPr>
            <p:ph type="sldNum" sz="quarter" idx="12"/>
          </p:nvPr>
        </p:nvSpPr>
        <p:spPr/>
        <p:txBody>
          <a:bodyPr/>
          <a:lstStyle/>
          <a:p>
            <a:fld id="{FEE46B58-C15E-4093-B915-2F68D88E18C0}" type="slidenum">
              <a:rPr lang="en-GB" smtClean="0"/>
              <a:t>‹#›</a:t>
            </a:fld>
            <a:endParaRPr lang="en-GB"/>
          </a:p>
        </p:txBody>
      </p:sp>
    </p:spTree>
    <p:extLst>
      <p:ext uri="{BB962C8B-B14F-4D97-AF65-F5344CB8AC3E}">
        <p14:creationId xmlns:p14="http://schemas.microsoft.com/office/powerpoint/2010/main" val="42856984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91B1E-6BBE-4DDB-87B2-5368156161F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B4E0D30-FD4E-4FB4-B20D-7DDFB2455B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F38113F-87E3-4249-8E41-60C88AFE1C1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E3820DD-3351-4F43-A3B4-AD2FC47214B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6409F19-6CB8-4BD4-A725-F7117C1FE36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8F6F97D-A223-447A-9B51-A90B45316A0B}"/>
              </a:ext>
            </a:extLst>
          </p:cNvPr>
          <p:cNvSpPr>
            <a:spLocks noGrp="1"/>
          </p:cNvSpPr>
          <p:nvPr>
            <p:ph type="dt" sz="half" idx="10"/>
          </p:nvPr>
        </p:nvSpPr>
        <p:spPr/>
        <p:txBody>
          <a:bodyPr/>
          <a:lstStyle/>
          <a:p>
            <a:fld id="{AB4B2DD0-4293-4F28-94DA-A75E96E66086}" type="datetimeFigureOut">
              <a:rPr lang="en-GB" smtClean="0"/>
              <a:t>18/10/2025</a:t>
            </a:fld>
            <a:endParaRPr lang="en-GB"/>
          </a:p>
        </p:txBody>
      </p:sp>
      <p:sp>
        <p:nvSpPr>
          <p:cNvPr id="8" name="Footer Placeholder 7">
            <a:extLst>
              <a:ext uri="{FF2B5EF4-FFF2-40B4-BE49-F238E27FC236}">
                <a16:creationId xmlns:a16="http://schemas.microsoft.com/office/drawing/2014/main" id="{930C5A07-CEAF-4AF9-800A-E54067D5256A}"/>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84E3E23-3195-4908-A4DC-AFFCD58D0C1F}"/>
              </a:ext>
            </a:extLst>
          </p:cNvPr>
          <p:cNvSpPr>
            <a:spLocks noGrp="1"/>
          </p:cNvSpPr>
          <p:nvPr>
            <p:ph type="sldNum" sz="quarter" idx="12"/>
          </p:nvPr>
        </p:nvSpPr>
        <p:spPr/>
        <p:txBody>
          <a:bodyPr/>
          <a:lstStyle/>
          <a:p>
            <a:fld id="{FEE46B58-C15E-4093-B915-2F68D88E18C0}" type="slidenum">
              <a:rPr lang="en-GB" smtClean="0"/>
              <a:t>‹#›</a:t>
            </a:fld>
            <a:endParaRPr lang="en-GB"/>
          </a:p>
        </p:txBody>
      </p:sp>
    </p:spTree>
    <p:extLst>
      <p:ext uri="{BB962C8B-B14F-4D97-AF65-F5344CB8AC3E}">
        <p14:creationId xmlns:p14="http://schemas.microsoft.com/office/powerpoint/2010/main" val="19006858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FD00F4-3C3A-47D2-87F8-4E8E79B2D05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A94CC89-262D-4509-9237-1E4F9A633374}"/>
              </a:ext>
            </a:extLst>
          </p:cNvPr>
          <p:cNvSpPr>
            <a:spLocks noGrp="1"/>
          </p:cNvSpPr>
          <p:nvPr>
            <p:ph type="dt" sz="half" idx="10"/>
          </p:nvPr>
        </p:nvSpPr>
        <p:spPr/>
        <p:txBody>
          <a:bodyPr/>
          <a:lstStyle/>
          <a:p>
            <a:fld id="{AB4B2DD0-4293-4F28-94DA-A75E96E66086}" type="datetimeFigureOut">
              <a:rPr lang="en-GB" smtClean="0"/>
              <a:t>18/10/2025</a:t>
            </a:fld>
            <a:endParaRPr lang="en-GB"/>
          </a:p>
        </p:txBody>
      </p:sp>
      <p:sp>
        <p:nvSpPr>
          <p:cNvPr id="4" name="Footer Placeholder 3">
            <a:extLst>
              <a:ext uri="{FF2B5EF4-FFF2-40B4-BE49-F238E27FC236}">
                <a16:creationId xmlns:a16="http://schemas.microsoft.com/office/drawing/2014/main" id="{0C1720AD-565B-4D21-A9E0-E1642CE79AE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A9B617B-4BF7-49EF-A6CD-490C96DC6E9D}"/>
              </a:ext>
            </a:extLst>
          </p:cNvPr>
          <p:cNvSpPr>
            <a:spLocks noGrp="1"/>
          </p:cNvSpPr>
          <p:nvPr>
            <p:ph type="sldNum" sz="quarter" idx="12"/>
          </p:nvPr>
        </p:nvSpPr>
        <p:spPr/>
        <p:txBody>
          <a:bodyPr/>
          <a:lstStyle/>
          <a:p>
            <a:fld id="{FEE46B58-C15E-4093-B915-2F68D88E18C0}" type="slidenum">
              <a:rPr lang="en-GB" smtClean="0"/>
              <a:t>‹#›</a:t>
            </a:fld>
            <a:endParaRPr lang="en-GB"/>
          </a:p>
        </p:txBody>
      </p:sp>
    </p:spTree>
    <p:extLst>
      <p:ext uri="{BB962C8B-B14F-4D97-AF65-F5344CB8AC3E}">
        <p14:creationId xmlns:p14="http://schemas.microsoft.com/office/powerpoint/2010/main" val="21352639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02C35D8-4E25-4D5A-9A97-20AD8FBDD8C5}"/>
              </a:ext>
            </a:extLst>
          </p:cNvPr>
          <p:cNvSpPr>
            <a:spLocks noGrp="1"/>
          </p:cNvSpPr>
          <p:nvPr>
            <p:ph type="dt" sz="half" idx="10"/>
          </p:nvPr>
        </p:nvSpPr>
        <p:spPr/>
        <p:txBody>
          <a:bodyPr/>
          <a:lstStyle/>
          <a:p>
            <a:fld id="{AB4B2DD0-4293-4F28-94DA-A75E96E66086}" type="datetimeFigureOut">
              <a:rPr lang="en-GB" smtClean="0"/>
              <a:t>18/10/2025</a:t>
            </a:fld>
            <a:endParaRPr lang="en-GB"/>
          </a:p>
        </p:txBody>
      </p:sp>
      <p:sp>
        <p:nvSpPr>
          <p:cNvPr id="3" name="Footer Placeholder 2">
            <a:extLst>
              <a:ext uri="{FF2B5EF4-FFF2-40B4-BE49-F238E27FC236}">
                <a16:creationId xmlns:a16="http://schemas.microsoft.com/office/drawing/2014/main" id="{C480AB88-934B-4593-B002-3C507AE007E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911A704-7605-4359-8098-A0DFDC3690B0}"/>
              </a:ext>
            </a:extLst>
          </p:cNvPr>
          <p:cNvSpPr>
            <a:spLocks noGrp="1"/>
          </p:cNvSpPr>
          <p:nvPr>
            <p:ph type="sldNum" sz="quarter" idx="12"/>
          </p:nvPr>
        </p:nvSpPr>
        <p:spPr/>
        <p:txBody>
          <a:bodyPr/>
          <a:lstStyle/>
          <a:p>
            <a:fld id="{FEE46B58-C15E-4093-B915-2F68D88E18C0}" type="slidenum">
              <a:rPr lang="en-GB" smtClean="0"/>
              <a:t>‹#›</a:t>
            </a:fld>
            <a:endParaRPr lang="en-GB"/>
          </a:p>
        </p:txBody>
      </p:sp>
    </p:spTree>
    <p:extLst>
      <p:ext uri="{BB962C8B-B14F-4D97-AF65-F5344CB8AC3E}">
        <p14:creationId xmlns:p14="http://schemas.microsoft.com/office/powerpoint/2010/main" val="7427651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185C7-7734-4BFE-8CAF-BBC7E246713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9ED9DB6-0AB3-4B2F-ADE8-BF012E3FC85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5E645F5B-371E-4323-8F1F-1751172B59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CE0E439-C476-43C9-A7AC-6E19033B5963}"/>
              </a:ext>
            </a:extLst>
          </p:cNvPr>
          <p:cNvSpPr>
            <a:spLocks noGrp="1"/>
          </p:cNvSpPr>
          <p:nvPr>
            <p:ph type="dt" sz="half" idx="10"/>
          </p:nvPr>
        </p:nvSpPr>
        <p:spPr/>
        <p:txBody>
          <a:bodyPr/>
          <a:lstStyle/>
          <a:p>
            <a:fld id="{AB4B2DD0-4293-4F28-94DA-A75E96E66086}" type="datetimeFigureOut">
              <a:rPr lang="en-GB" smtClean="0"/>
              <a:t>18/10/2025</a:t>
            </a:fld>
            <a:endParaRPr lang="en-GB"/>
          </a:p>
        </p:txBody>
      </p:sp>
      <p:sp>
        <p:nvSpPr>
          <p:cNvPr id="6" name="Footer Placeholder 5">
            <a:extLst>
              <a:ext uri="{FF2B5EF4-FFF2-40B4-BE49-F238E27FC236}">
                <a16:creationId xmlns:a16="http://schemas.microsoft.com/office/drawing/2014/main" id="{79358B25-7C04-4CA9-9A02-A76C5EBE4B9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13970FC-30BA-474A-B13F-75C3119611E5}"/>
              </a:ext>
            </a:extLst>
          </p:cNvPr>
          <p:cNvSpPr>
            <a:spLocks noGrp="1"/>
          </p:cNvSpPr>
          <p:nvPr>
            <p:ph type="sldNum" sz="quarter" idx="12"/>
          </p:nvPr>
        </p:nvSpPr>
        <p:spPr/>
        <p:txBody>
          <a:bodyPr/>
          <a:lstStyle/>
          <a:p>
            <a:fld id="{FEE46B58-C15E-4093-B915-2F68D88E18C0}" type="slidenum">
              <a:rPr lang="en-GB" smtClean="0"/>
              <a:t>‹#›</a:t>
            </a:fld>
            <a:endParaRPr lang="en-GB"/>
          </a:p>
        </p:txBody>
      </p:sp>
    </p:spTree>
    <p:extLst>
      <p:ext uri="{BB962C8B-B14F-4D97-AF65-F5344CB8AC3E}">
        <p14:creationId xmlns:p14="http://schemas.microsoft.com/office/powerpoint/2010/main" val="8613190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80A9DC-DEBE-48F6-818F-05F0B253E0F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E678859-2157-498A-9C12-17577B37D1B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A7234D3-2AB1-48D3-9D93-E5A75AF1B5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644E824-9B50-46D4-8C1C-A741C47444DE}"/>
              </a:ext>
            </a:extLst>
          </p:cNvPr>
          <p:cNvSpPr>
            <a:spLocks noGrp="1"/>
          </p:cNvSpPr>
          <p:nvPr>
            <p:ph type="dt" sz="half" idx="10"/>
          </p:nvPr>
        </p:nvSpPr>
        <p:spPr/>
        <p:txBody>
          <a:bodyPr/>
          <a:lstStyle/>
          <a:p>
            <a:fld id="{AB4B2DD0-4293-4F28-94DA-A75E96E66086}" type="datetimeFigureOut">
              <a:rPr lang="en-GB" smtClean="0"/>
              <a:t>18/10/2025</a:t>
            </a:fld>
            <a:endParaRPr lang="en-GB"/>
          </a:p>
        </p:txBody>
      </p:sp>
      <p:sp>
        <p:nvSpPr>
          <p:cNvPr id="6" name="Footer Placeholder 5">
            <a:extLst>
              <a:ext uri="{FF2B5EF4-FFF2-40B4-BE49-F238E27FC236}">
                <a16:creationId xmlns:a16="http://schemas.microsoft.com/office/drawing/2014/main" id="{0E453A0C-269F-4226-BB6F-7560E32DCE7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6F035B6-7314-41A7-942F-DA17E5956DFD}"/>
              </a:ext>
            </a:extLst>
          </p:cNvPr>
          <p:cNvSpPr>
            <a:spLocks noGrp="1"/>
          </p:cNvSpPr>
          <p:nvPr>
            <p:ph type="sldNum" sz="quarter" idx="12"/>
          </p:nvPr>
        </p:nvSpPr>
        <p:spPr/>
        <p:txBody>
          <a:bodyPr/>
          <a:lstStyle/>
          <a:p>
            <a:fld id="{FEE46B58-C15E-4093-B915-2F68D88E18C0}" type="slidenum">
              <a:rPr lang="en-GB" smtClean="0"/>
              <a:t>‹#›</a:t>
            </a:fld>
            <a:endParaRPr lang="en-GB"/>
          </a:p>
        </p:txBody>
      </p:sp>
    </p:spTree>
    <p:extLst>
      <p:ext uri="{BB962C8B-B14F-4D97-AF65-F5344CB8AC3E}">
        <p14:creationId xmlns:p14="http://schemas.microsoft.com/office/powerpoint/2010/main" val="42764997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FE8657C-C0C7-4C76-A1EF-73AA7FBF848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E9E9F91-0AB0-4C6D-999A-096BAC6957D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294D9E0-3275-4C74-8987-5647EE5056C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4B2DD0-4293-4F28-94DA-A75E96E66086}" type="datetimeFigureOut">
              <a:rPr lang="en-GB" smtClean="0"/>
              <a:t>18/10/2025</a:t>
            </a:fld>
            <a:endParaRPr lang="en-GB"/>
          </a:p>
        </p:txBody>
      </p:sp>
      <p:sp>
        <p:nvSpPr>
          <p:cNvPr id="5" name="Footer Placeholder 4">
            <a:extLst>
              <a:ext uri="{FF2B5EF4-FFF2-40B4-BE49-F238E27FC236}">
                <a16:creationId xmlns:a16="http://schemas.microsoft.com/office/drawing/2014/main" id="{0E7983C8-4286-49E6-9DBA-EE1CF6571DF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E0BA1CF-D007-4906-B844-961379DA2D2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E46B58-C15E-4093-B915-2F68D88E18C0}" type="slidenum">
              <a:rPr lang="en-GB" smtClean="0"/>
              <a:t>‹#›</a:t>
            </a:fld>
            <a:endParaRPr lang="en-GB"/>
          </a:p>
        </p:txBody>
      </p:sp>
    </p:spTree>
    <p:extLst>
      <p:ext uri="{BB962C8B-B14F-4D97-AF65-F5344CB8AC3E}">
        <p14:creationId xmlns:p14="http://schemas.microsoft.com/office/powerpoint/2010/main" val="1826300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B264991-94AA-EBC2-8CA1-DBCAB07286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AEB7601-2828-ADE9-D5CF-08D0EB460C4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DCB3A98-5C1A-91E2-1109-4BA6C1CE066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39EDA7-5F76-42CD-A89E-668EA6A67FC8}" type="datetimeFigureOut">
              <a:rPr lang="en-GB" smtClean="0"/>
              <a:t>18/10/2025</a:t>
            </a:fld>
            <a:endParaRPr lang="en-GB"/>
          </a:p>
        </p:txBody>
      </p:sp>
      <p:sp>
        <p:nvSpPr>
          <p:cNvPr id="5" name="Footer Placeholder 4">
            <a:extLst>
              <a:ext uri="{FF2B5EF4-FFF2-40B4-BE49-F238E27FC236}">
                <a16:creationId xmlns:a16="http://schemas.microsoft.com/office/drawing/2014/main" id="{24F41DEA-5075-CAD6-6BE3-CEBE659C49A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F9A215E1-24C6-3359-8587-FB95537F759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F7521A-BB4F-42FD-AF65-857A8F43127F}" type="slidenum">
              <a:rPr lang="en-GB" smtClean="0"/>
              <a:t>‹#›</a:t>
            </a:fld>
            <a:endParaRPr lang="en-GB"/>
          </a:p>
        </p:txBody>
      </p:sp>
    </p:spTree>
    <p:extLst>
      <p:ext uri="{BB962C8B-B14F-4D97-AF65-F5344CB8AC3E}">
        <p14:creationId xmlns:p14="http://schemas.microsoft.com/office/powerpoint/2010/main" val="3188925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50CAD87-838B-431F-BB35-C0BE08769C2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2A0FF46-F789-4FCE-892E-85B26741F47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9B1C365-4681-469A-AF8F-558DFE06270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73ECAF-29A6-42B4-B150-38BE3D615D6D}" type="datetimeFigureOut">
              <a:rPr lang="en-GB" smtClean="0"/>
              <a:t>18/10/2025</a:t>
            </a:fld>
            <a:endParaRPr lang="en-GB"/>
          </a:p>
        </p:txBody>
      </p:sp>
      <p:sp>
        <p:nvSpPr>
          <p:cNvPr id="5" name="Footer Placeholder 4">
            <a:extLst>
              <a:ext uri="{FF2B5EF4-FFF2-40B4-BE49-F238E27FC236}">
                <a16:creationId xmlns:a16="http://schemas.microsoft.com/office/drawing/2014/main" id="{469E746A-2CA8-4751-BEDA-F934CDBD9EF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5E250C18-BC05-4284-9EE1-60C7C942DDD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863989-3DD5-4214-8B0C-41B3BA205069}" type="slidenum">
              <a:rPr lang="en-GB" smtClean="0"/>
              <a:t>‹#›</a:t>
            </a:fld>
            <a:endParaRPr lang="en-GB"/>
          </a:p>
        </p:txBody>
      </p:sp>
    </p:spTree>
    <p:extLst>
      <p:ext uri="{BB962C8B-B14F-4D97-AF65-F5344CB8AC3E}">
        <p14:creationId xmlns:p14="http://schemas.microsoft.com/office/powerpoint/2010/main" val="107247788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unifrog.org/student/know-how/380" TargetMode="External"/><Relationship Id="rId13" Type="http://schemas.openxmlformats.org/officeDocument/2006/relationships/image" Target="../media/image9.svg"/><Relationship Id="rId3" Type="http://schemas.openxmlformats.org/officeDocument/2006/relationships/hyperlink" Target="https://www.unifrog.org/student/careers" TargetMode="External"/><Relationship Id="rId7" Type="http://schemas.openxmlformats.org/officeDocument/2006/relationships/image" Target="../media/image5.svg"/><Relationship Id="rId12"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3.xml"/><Relationship Id="rId6" Type="http://schemas.openxmlformats.org/officeDocument/2006/relationships/image" Target="../media/image4.png"/><Relationship Id="rId11" Type="http://schemas.openxmlformats.org/officeDocument/2006/relationships/image" Target="../media/image7.svg"/><Relationship Id="rId5" Type="http://schemas.openxmlformats.org/officeDocument/2006/relationships/image" Target="../media/image3.svg"/><Relationship Id="rId15" Type="http://schemas.openxmlformats.org/officeDocument/2006/relationships/image" Target="../media/image11.svg"/><Relationship Id="rId10" Type="http://schemas.openxmlformats.org/officeDocument/2006/relationships/image" Target="../media/image6.png"/><Relationship Id="rId4" Type="http://schemas.openxmlformats.org/officeDocument/2006/relationships/image" Target="../media/image2.png"/><Relationship Id="rId9" Type="http://schemas.openxmlformats.org/officeDocument/2006/relationships/hyperlink" Target="https://www.unifrog.org/student/know-how/382" TargetMode="External"/><Relationship Id="rId14" Type="http://schemas.openxmlformats.org/officeDocument/2006/relationships/image" Target="../media/image10.png"/></Relationships>
</file>

<file path=ppt/slides/_rels/slide10.xml.rels><?xml version="1.0" encoding="UTF-8" standalone="yes"?>
<Relationships xmlns="http://schemas.openxmlformats.org/package/2006/relationships"><Relationship Id="rId8" Type="http://schemas.openxmlformats.org/officeDocument/2006/relationships/image" Target="../media/image41.svg"/><Relationship Id="rId3" Type="http://schemas.openxmlformats.org/officeDocument/2006/relationships/image" Target="../media/image32.png"/><Relationship Id="rId7" Type="http://schemas.openxmlformats.org/officeDocument/2006/relationships/image" Target="../media/image40.png"/><Relationship Id="rId12" Type="http://schemas.openxmlformats.org/officeDocument/2006/relationships/image" Target="../media/image18.svg"/><Relationship Id="rId2" Type="http://schemas.openxmlformats.org/officeDocument/2006/relationships/notesSlide" Target="../notesSlides/notesSlide9.xml"/><Relationship Id="rId1" Type="http://schemas.openxmlformats.org/officeDocument/2006/relationships/slideLayout" Target="../slideLayouts/slideLayout24.xml"/><Relationship Id="rId6" Type="http://schemas.openxmlformats.org/officeDocument/2006/relationships/image" Target="../media/image39.svg"/><Relationship Id="rId11" Type="http://schemas.openxmlformats.org/officeDocument/2006/relationships/image" Target="../media/image17.png"/><Relationship Id="rId5" Type="http://schemas.openxmlformats.org/officeDocument/2006/relationships/image" Target="../media/image38.png"/><Relationship Id="rId10" Type="http://schemas.openxmlformats.org/officeDocument/2006/relationships/image" Target="../media/image43.svg"/><Relationship Id="rId4" Type="http://schemas.openxmlformats.org/officeDocument/2006/relationships/image" Target="../media/image33.svg"/><Relationship Id="rId9" Type="http://schemas.openxmlformats.org/officeDocument/2006/relationships/image" Target="../media/image42.png"/></Relationships>
</file>

<file path=ppt/slides/_rels/slide11.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notesSlide" Target="../notesSlides/notesSlide10.xml"/><Relationship Id="rId1" Type="http://schemas.openxmlformats.org/officeDocument/2006/relationships/slideLayout" Target="../slideLayouts/slideLayout24.xml"/><Relationship Id="rId4" Type="http://schemas.openxmlformats.org/officeDocument/2006/relationships/image" Target="../media/image33.svg"/></Relationships>
</file>

<file path=ppt/slides/_rels/slide12.xml.rels><?xml version="1.0" encoding="UTF-8" standalone="yes"?>
<Relationships xmlns="http://schemas.openxmlformats.org/package/2006/relationships"><Relationship Id="rId3" Type="http://schemas.openxmlformats.org/officeDocument/2006/relationships/image" Target="../media/image40.png"/><Relationship Id="rId2" Type="http://schemas.openxmlformats.org/officeDocument/2006/relationships/notesSlide" Target="../notesSlides/notesSlide11.xml"/><Relationship Id="rId1" Type="http://schemas.openxmlformats.org/officeDocument/2006/relationships/slideLayout" Target="../slideLayouts/slideLayout24.xml"/><Relationship Id="rId4" Type="http://schemas.openxmlformats.org/officeDocument/2006/relationships/image" Target="../media/image41.sv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13.xml"/><Relationship Id="rId1" Type="http://schemas.openxmlformats.org/officeDocument/2006/relationships/slideLayout" Target="../slideLayouts/slideLayout24.xml"/><Relationship Id="rId6" Type="http://schemas.openxmlformats.org/officeDocument/2006/relationships/image" Target="../media/image44.png"/><Relationship Id="rId5" Type="http://schemas.openxmlformats.org/officeDocument/2006/relationships/image" Target="../media/image29.svg"/><Relationship Id="rId4" Type="http://schemas.openxmlformats.org/officeDocument/2006/relationships/image" Target="../media/image28.png"/></Relationships>
</file>

<file path=ppt/slides/_rels/slide15.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notesSlide" Target="../notesSlides/notesSlide14.xml"/><Relationship Id="rId1" Type="http://schemas.openxmlformats.org/officeDocument/2006/relationships/slideLayout" Target="../slideLayouts/slideLayout24.xml"/><Relationship Id="rId4" Type="http://schemas.openxmlformats.org/officeDocument/2006/relationships/image" Target="../media/image33.svg"/></Relationships>
</file>

<file path=ppt/slides/_rels/slide16.xml.rels><?xml version="1.0" encoding="UTF-8" standalone="yes"?>
<Relationships xmlns="http://schemas.openxmlformats.org/package/2006/relationships"><Relationship Id="rId2" Type="http://schemas.openxmlformats.org/officeDocument/2006/relationships/image" Target="../media/image45.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xml"/><Relationship Id="rId1" Type="http://schemas.openxmlformats.org/officeDocument/2006/relationships/slideLayout" Target="../slideLayouts/slideLayout24.xml"/><Relationship Id="rId4" Type="http://schemas.openxmlformats.org/officeDocument/2006/relationships/image" Target="../media/image14.svg"/></Relationships>
</file>

<file path=ppt/slides/_rels/slide4.xml.rels><?xml version="1.0" encoding="UTF-8" standalone="yes"?>
<Relationships xmlns="http://schemas.openxmlformats.org/package/2006/relationships"><Relationship Id="rId8" Type="http://schemas.openxmlformats.org/officeDocument/2006/relationships/image" Target="../media/image20.svg"/><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notesSlide" Target="../notesSlides/notesSlide3.xml"/><Relationship Id="rId1" Type="http://schemas.openxmlformats.org/officeDocument/2006/relationships/slideLayout" Target="../slideLayouts/slideLayout24.xml"/><Relationship Id="rId6" Type="http://schemas.openxmlformats.org/officeDocument/2006/relationships/image" Target="../media/image18.svg"/><Relationship Id="rId5" Type="http://schemas.openxmlformats.org/officeDocument/2006/relationships/image" Target="../media/image17.png"/><Relationship Id="rId10" Type="http://schemas.openxmlformats.org/officeDocument/2006/relationships/image" Target="../media/image22.svg"/><Relationship Id="rId4" Type="http://schemas.openxmlformats.org/officeDocument/2006/relationships/image" Target="../media/image16.svg"/><Relationship Id="rId9" Type="http://schemas.openxmlformats.org/officeDocument/2006/relationships/image" Target="../media/image21.png"/></Relationships>
</file>

<file path=ppt/slides/_rels/slide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4.xml"/><Relationship Id="rId1" Type="http://schemas.openxmlformats.org/officeDocument/2006/relationships/slideLayout" Target="../slideLayouts/slideLayout24.xml"/><Relationship Id="rId4" Type="http://schemas.openxmlformats.org/officeDocument/2006/relationships/image" Target="../media/image16.svg"/></Relationships>
</file>

<file path=ppt/slides/_rels/slide6.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5.xml"/><Relationship Id="rId1" Type="http://schemas.openxmlformats.org/officeDocument/2006/relationships/slideLayout" Target="../slideLayouts/slideLayout24.xml"/><Relationship Id="rId6" Type="http://schemas.openxmlformats.org/officeDocument/2006/relationships/image" Target="../media/image26.svg"/><Relationship Id="rId5" Type="http://schemas.openxmlformats.org/officeDocument/2006/relationships/image" Target="../media/image25.png"/><Relationship Id="rId4" Type="http://schemas.openxmlformats.org/officeDocument/2006/relationships/image" Target="../media/image24.svg"/></Relationships>
</file>

<file path=ppt/slides/_rels/slide7.xml.rels><?xml version="1.0" encoding="UTF-8" standalone="yes"?>
<Relationships xmlns="http://schemas.openxmlformats.org/package/2006/relationships"><Relationship Id="rId8" Type="http://schemas.openxmlformats.org/officeDocument/2006/relationships/image" Target="../media/image32.png"/><Relationship Id="rId3" Type="http://schemas.openxmlformats.org/officeDocument/2006/relationships/image" Target="../media/image27.png"/><Relationship Id="rId7" Type="http://schemas.openxmlformats.org/officeDocument/2006/relationships/image" Target="../media/image31.svg"/><Relationship Id="rId2" Type="http://schemas.openxmlformats.org/officeDocument/2006/relationships/notesSlide" Target="../notesSlides/notesSlide6.xml"/><Relationship Id="rId1" Type="http://schemas.openxmlformats.org/officeDocument/2006/relationships/slideLayout" Target="../slideLayouts/slideLayout24.xml"/><Relationship Id="rId6" Type="http://schemas.openxmlformats.org/officeDocument/2006/relationships/image" Target="../media/image30.png"/><Relationship Id="rId5" Type="http://schemas.openxmlformats.org/officeDocument/2006/relationships/image" Target="../media/image29.svg"/><Relationship Id="rId10" Type="http://schemas.openxmlformats.org/officeDocument/2006/relationships/image" Target="../media/image34.png"/><Relationship Id="rId4" Type="http://schemas.openxmlformats.org/officeDocument/2006/relationships/image" Target="../media/image28.png"/><Relationship Id="rId9" Type="http://schemas.openxmlformats.org/officeDocument/2006/relationships/image" Target="../media/image33.svg"/></Relationships>
</file>

<file path=ppt/slides/_rels/slide8.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notesSlide" Target="../notesSlides/notesSlide7.xml"/><Relationship Id="rId1" Type="http://schemas.openxmlformats.org/officeDocument/2006/relationships/slideLayout" Target="../slideLayouts/slideLayout24.xml"/><Relationship Id="rId6" Type="http://schemas.openxmlformats.org/officeDocument/2006/relationships/image" Target="../media/image34.png"/><Relationship Id="rId5" Type="http://schemas.openxmlformats.org/officeDocument/2006/relationships/image" Target="../media/image37.png"/><Relationship Id="rId4" Type="http://schemas.openxmlformats.org/officeDocument/2006/relationships/image" Target="../media/image36.svg"/></Relationships>
</file>

<file path=ppt/slides/_rels/slide9.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notesSlide" Target="../notesSlides/notesSlide8.xml"/><Relationship Id="rId1" Type="http://schemas.openxmlformats.org/officeDocument/2006/relationships/slideLayout" Target="../slideLayouts/slideLayout24.xml"/><Relationship Id="rId6" Type="http://schemas.openxmlformats.org/officeDocument/2006/relationships/image" Target="../media/image18.svg"/><Relationship Id="rId5" Type="http://schemas.openxmlformats.org/officeDocument/2006/relationships/image" Target="../media/image17.png"/><Relationship Id="rId4" Type="http://schemas.openxmlformats.org/officeDocument/2006/relationships/image" Target="../media/image33.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F52E8519-ECDC-4990-9284-C8FE9737022A}"/>
              </a:ext>
            </a:extLst>
          </p:cNvPr>
          <p:cNvSpPr txBox="1"/>
          <p:nvPr/>
        </p:nvSpPr>
        <p:spPr>
          <a:xfrm>
            <a:off x="224117" y="233407"/>
            <a:ext cx="11743765"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0" normalizeH="0" baseline="0" noProof="0" dirty="0">
                <a:ln>
                  <a:noFill/>
                </a:ln>
                <a:solidFill>
                  <a:prstClr val="black"/>
                </a:solidFill>
                <a:effectLst/>
                <a:uLnTx/>
                <a:uFillTx/>
                <a:latin typeface="Open Sans" panose="020B0606030504020204"/>
                <a:ea typeface="+mn-ea"/>
                <a:cs typeface="+mn-cs"/>
              </a:rPr>
              <a:t>Teacher’s slide</a:t>
            </a:r>
          </a:p>
        </p:txBody>
      </p:sp>
      <p:graphicFrame>
        <p:nvGraphicFramePr>
          <p:cNvPr id="7" name="Table 6">
            <a:extLst>
              <a:ext uri="{FF2B5EF4-FFF2-40B4-BE49-F238E27FC236}">
                <a16:creationId xmlns:a16="http://schemas.microsoft.com/office/drawing/2014/main" id="{4D6C4A01-37FE-D2FF-715C-D707A09BF6E7}"/>
              </a:ext>
            </a:extLst>
          </p:cNvPr>
          <p:cNvGraphicFramePr>
            <a:graphicFrameLocks noGrp="1"/>
          </p:cNvGraphicFramePr>
          <p:nvPr>
            <p:extLst>
              <p:ext uri="{D42A27DB-BD31-4B8C-83A1-F6EECF244321}">
                <p14:modId xmlns:p14="http://schemas.microsoft.com/office/powerpoint/2010/main" val="1225502641"/>
              </p:ext>
            </p:extLst>
          </p:nvPr>
        </p:nvGraphicFramePr>
        <p:xfrm>
          <a:off x="193637" y="895140"/>
          <a:ext cx="6485966" cy="4094364"/>
        </p:xfrm>
        <a:graphic>
          <a:graphicData uri="http://schemas.openxmlformats.org/drawingml/2006/table">
            <a:tbl>
              <a:tblPr/>
              <a:tblGrid>
                <a:gridCol w="1400402">
                  <a:extLst>
                    <a:ext uri="{9D8B030D-6E8A-4147-A177-3AD203B41FA5}">
                      <a16:colId xmlns:a16="http://schemas.microsoft.com/office/drawing/2014/main" val="4012795431"/>
                    </a:ext>
                  </a:extLst>
                </a:gridCol>
                <a:gridCol w="5085564">
                  <a:extLst>
                    <a:ext uri="{9D8B030D-6E8A-4147-A177-3AD203B41FA5}">
                      <a16:colId xmlns:a16="http://schemas.microsoft.com/office/drawing/2014/main" val="396374708"/>
                    </a:ext>
                  </a:extLst>
                </a:gridCol>
              </a:tblGrid>
              <a:tr h="356610">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b="1" kern="1200" noProof="0" dirty="0">
                          <a:solidFill>
                            <a:schemeClr val="bg1"/>
                          </a:solidFill>
                          <a:latin typeface="Open Sans" panose="020B0606030504020204" pitchFamily="34" charset="0"/>
                          <a:ea typeface="Open Sans" panose="020B0606030504020204" pitchFamily="34" charset="0"/>
                          <a:cs typeface="Open Sans" panose="020B0606030504020204" pitchFamily="34" charset="0"/>
                        </a:rPr>
                        <a:t>Key lesson information</a:t>
                      </a:r>
                    </a:p>
                  </a:txBody>
                  <a:tcP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solidFill>
                  </a:tcPr>
                </a:tc>
                <a:tc hMerge="1">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endParaRPr lang="en-GB" sz="105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rgbClr val="4BC7C8"/>
                      </a:solidFill>
                      <a:prstDash val="solid"/>
                      <a:round/>
                      <a:headEnd type="none" w="med" len="med"/>
                      <a:tailEnd type="none" w="med" len="med"/>
                    </a:lnL>
                    <a:lnR w="12700" cap="flat" cmpd="sng" algn="ctr">
                      <a:solidFill>
                        <a:srgbClr val="4BC7C8"/>
                      </a:solidFill>
                      <a:prstDash val="solid"/>
                      <a:round/>
                      <a:headEnd type="none" w="med" len="med"/>
                      <a:tailEnd type="none" w="med" len="med"/>
                    </a:lnR>
                    <a:lnT w="12700" cap="flat" cmpd="sng" algn="ctr">
                      <a:solidFill>
                        <a:srgbClr val="4BC7C8"/>
                      </a:solidFill>
                      <a:prstDash val="solid"/>
                      <a:round/>
                      <a:headEnd type="none" w="med" len="med"/>
                      <a:tailEnd type="none" w="med" len="med"/>
                    </a:lnT>
                    <a:lnB w="12700" cap="flat" cmpd="sng" algn="ctr">
                      <a:solidFill>
                        <a:srgbClr val="4BC7C8"/>
                      </a:solidFill>
                      <a:prstDash val="solid"/>
                      <a:round/>
                      <a:headEnd type="none" w="med" len="med"/>
                      <a:tailEnd type="none" w="med" len="med"/>
                    </a:lnB>
                    <a:noFill/>
                  </a:tcPr>
                </a:tc>
                <a:extLst>
                  <a:ext uri="{0D108BD9-81ED-4DB2-BD59-A6C34878D82A}">
                    <a16:rowId xmlns:a16="http://schemas.microsoft.com/office/drawing/2014/main" val="3797540296"/>
                  </a:ext>
                </a:extLst>
              </a:tr>
              <a:tr h="0">
                <a:tc>
                  <a:txBody>
                    <a:bodyPr/>
                    <a:lstStyle/>
                    <a:p>
                      <a:pPr algn="l">
                        <a:lnSpc>
                          <a:spcPct val="115000"/>
                        </a:lnSpc>
                      </a:pPr>
                      <a:r>
                        <a:rPr kumimoji="0" lang="en-GB" sz="1200" b="1"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Location</a:t>
                      </a:r>
                      <a:endParaRPr lang="fr-FR" sz="1200" dirty="0">
                        <a:effectLst/>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Classroom with student access to internet</a:t>
                      </a:r>
                    </a:p>
                  </a:txBody>
                  <a:tcP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extLst>
                  <a:ext uri="{0D108BD9-81ED-4DB2-BD59-A6C34878D82A}">
                    <a16:rowId xmlns:a16="http://schemas.microsoft.com/office/drawing/2014/main" val="3097619340"/>
                  </a:ext>
                </a:extLst>
              </a:tr>
              <a:tr h="530593">
                <a:tc>
                  <a:txBody>
                    <a:bodyPr/>
                    <a:lstStyle/>
                    <a:p>
                      <a:pPr algn="l">
                        <a:lnSpc>
                          <a:spcPct val="115000"/>
                        </a:lnSpc>
                      </a:pPr>
                      <a:r>
                        <a:rPr kumimoji="0" lang="en-GB" sz="1200" b="1"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Recommended time</a:t>
                      </a:r>
                      <a:endParaRPr lang="fr-FR" sz="1200" dirty="0">
                        <a:effectLst/>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60 minutes</a:t>
                      </a:r>
                    </a:p>
                  </a:txBody>
                  <a:tcP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extLst>
                  <a:ext uri="{0D108BD9-81ED-4DB2-BD59-A6C34878D82A}">
                    <a16:rowId xmlns:a16="http://schemas.microsoft.com/office/drawing/2014/main" val="3934114665"/>
                  </a:ext>
                </a:extLst>
              </a:tr>
              <a:tr h="387257">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1200" b="1" i="0" u="none" strike="noStrike" kern="1200" cap="none" spc="0" normalizeH="0" baseline="0" noProof="0" dirty="0">
                          <a:ln>
                            <a:noFill/>
                          </a:ln>
                          <a:solidFill>
                            <a:schemeClr val="tx1"/>
                          </a:solidFill>
                          <a:effectLst/>
                          <a:uLnTx/>
                          <a:uFillTx/>
                          <a:latin typeface="Open Sans" panose="020B0606030504020204" pitchFamily="34" charset="0"/>
                          <a:ea typeface="Open Sans" panose="020B0606030504020204" pitchFamily="34" charset="0"/>
                          <a:cs typeface="Open Sans" panose="020B0606030504020204" pitchFamily="34" charset="0"/>
                        </a:rPr>
                        <a:t>Objectives</a:t>
                      </a:r>
                      <a:endParaRPr lang="fr-FR" sz="12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kumimoji="0" lang="en-GB" sz="1200" b="0" i="0" u="none" strike="noStrike" kern="1200" cap="none" spc="0" normalizeH="0" baseline="0" noProof="0" dirty="0">
                          <a:ln>
                            <a:noFill/>
                          </a:ln>
                          <a:solidFill>
                            <a:schemeClr val="tx1"/>
                          </a:solidFill>
                          <a:effectLst/>
                          <a:uLnTx/>
                          <a:uFillTx/>
                          <a:latin typeface="Open Sans" panose="020B0606030504020204"/>
                          <a:ea typeface="+mn-ea"/>
                          <a:cs typeface="+mn-cs"/>
                        </a:rPr>
                        <a:t>By the end of the session, students should be able to:</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schemeClr val="tx1"/>
                          </a:solidFill>
                          <a:effectLst/>
                          <a:uLnTx/>
                          <a:uFillTx/>
                          <a:latin typeface="Open Sans" panose="020B0606030504020204"/>
                          <a:ea typeface="+mn-ea"/>
                          <a:cs typeface="+mn-cs"/>
                        </a:rPr>
                        <a:t>Identify a learning pathway they’d like to explore further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schemeClr val="tx1"/>
                          </a:solidFill>
                          <a:effectLst/>
                          <a:uLnTx/>
                          <a:uFillTx/>
                          <a:latin typeface="Open Sans" panose="020B0606030504020204"/>
                          <a:ea typeface="+mn-ea"/>
                          <a:cs typeface="+mn-cs"/>
                        </a:rPr>
                        <a:t>Name pathways, qualifications, skills, and progression opportunities related to an example career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schemeClr val="tx1"/>
                          </a:solidFill>
                          <a:effectLst/>
                          <a:uLnTx/>
                          <a:uFillTx/>
                          <a:latin typeface="Open Sans" panose="020B0606030504020204"/>
                          <a:ea typeface="+mn-ea"/>
                          <a:cs typeface="+mn-cs"/>
                        </a:rPr>
                        <a:t>State sources of further information about learning pathways</a:t>
                      </a:r>
                    </a:p>
                  </a:txBody>
                  <a:tcP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extLst>
                  <a:ext uri="{0D108BD9-81ED-4DB2-BD59-A6C34878D82A}">
                    <a16:rowId xmlns:a16="http://schemas.microsoft.com/office/drawing/2014/main" val="1180415888"/>
                  </a:ext>
                </a:extLst>
              </a:tr>
              <a:tr h="1413921">
                <a:tc>
                  <a:txBody>
                    <a:bodyPr/>
                    <a:lstStyle/>
                    <a:p>
                      <a:pPr algn="l">
                        <a:lnSpc>
                          <a:spcPct val="115000"/>
                        </a:lnSpc>
                      </a:pPr>
                      <a:r>
                        <a:rPr kumimoji="0" lang="en-GB" sz="1200" b="1" i="0" u="none" strike="noStrike" kern="1200" cap="none" spc="0" normalizeH="0" baseline="0" noProof="0" dirty="0">
                          <a:ln>
                            <a:noFill/>
                          </a:ln>
                          <a:solidFill>
                            <a:schemeClr val="tx1"/>
                          </a:solidFill>
                          <a:effectLst/>
                          <a:uLnTx/>
                          <a:uFillTx/>
                          <a:latin typeface="Open Sans" panose="020B0606030504020204" pitchFamily="34" charset="0"/>
                          <a:ea typeface="Open Sans" panose="020B0606030504020204" pitchFamily="34" charset="0"/>
                          <a:cs typeface="Open Sans" panose="020B0606030504020204" pitchFamily="34" charset="0"/>
                        </a:rPr>
                        <a:t>Main student tasks</a:t>
                      </a:r>
                      <a:endParaRPr lang="fr-FR" sz="12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200" b="0" i="0" u="none" strike="noStrike" kern="1200" cap="none" spc="0" normalizeH="0" baseline="0" noProof="0" dirty="0">
                          <a:ln>
                            <a:noFill/>
                          </a:ln>
                          <a:solidFill>
                            <a:schemeClr val="tx1"/>
                          </a:solidFill>
                          <a:effectLst/>
                          <a:uLnTx/>
                          <a:uFillTx/>
                          <a:latin typeface="Open Sans" panose="020B0606030504020204"/>
                          <a:ea typeface="+mn-ea"/>
                          <a:cs typeface="+mn-cs"/>
                        </a:rPr>
                        <a:t>Rate their familiarity with learning pathways</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200" b="0" i="0" u="none" strike="noStrike" kern="1200" cap="none" spc="0" normalizeH="0" baseline="0" noProof="0" dirty="0">
                          <a:ln>
                            <a:noFill/>
                          </a:ln>
                          <a:solidFill>
                            <a:schemeClr val="tx1"/>
                          </a:solidFill>
                          <a:effectLst/>
                          <a:uLnTx/>
                          <a:uFillTx/>
                          <a:latin typeface="Open Sans" panose="020B0606030504020204"/>
                          <a:ea typeface="+mn-ea"/>
                          <a:cs typeface="+mn-cs"/>
                        </a:rPr>
                        <a:t>Identify sources of information to research learning pathways</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200" b="0" i="0" u="none" strike="noStrike" kern="1200" cap="none" spc="0" normalizeH="0" baseline="0" noProof="0" dirty="0">
                          <a:ln>
                            <a:noFill/>
                          </a:ln>
                          <a:solidFill>
                            <a:schemeClr val="tx1"/>
                          </a:solidFill>
                          <a:effectLst/>
                          <a:uLnTx/>
                          <a:uFillTx/>
                          <a:latin typeface="Open Sans" panose="020B0606030504020204"/>
                          <a:ea typeface="+mn-ea"/>
                          <a:cs typeface="+mn-cs"/>
                        </a:rPr>
                        <a:t>Read a career profile using the Unifrog Careers library</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200" b="0" i="0" u="none" strike="noStrike" kern="1200" cap="none" spc="0" normalizeH="0" baseline="0" noProof="0" dirty="0">
                          <a:ln>
                            <a:noFill/>
                          </a:ln>
                          <a:solidFill>
                            <a:schemeClr val="tx1"/>
                          </a:solidFill>
                          <a:effectLst/>
                          <a:uLnTx/>
                          <a:uFillTx/>
                          <a:latin typeface="Open Sans" panose="020B0606030504020204"/>
                          <a:ea typeface="+mn-ea"/>
                          <a:cs typeface="+mn-cs"/>
                        </a:rPr>
                        <a:t>Create a table of the entry routes, skills, qualifications, and progression opportunities related to a chosen career</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200" b="0" i="0" u="none" strike="noStrike" kern="1200" cap="none" spc="0" normalizeH="0" baseline="0" noProof="0" dirty="0">
                          <a:ln>
                            <a:noFill/>
                          </a:ln>
                          <a:solidFill>
                            <a:schemeClr val="tx1"/>
                          </a:solidFill>
                          <a:effectLst/>
                          <a:uLnTx/>
                          <a:uFillTx/>
                          <a:latin typeface="Open Sans" panose="020B0606030504020204"/>
                          <a:ea typeface="+mn-ea"/>
                          <a:cs typeface="+mn-cs"/>
                        </a:rPr>
                        <a:t>Write a reply to a student who holds a misconception about learning pathways</a:t>
                      </a:r>
                    </a:p>
                  </a:txBody>
                  <a:tcP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extLst>
                  <a:ext uri="{0D108BD9-81ED-4DB2-BD59-A6C34878D82A}">
                    <a16:rowId xmlns:a16="http://schemas.microsoft.com/office/drawing/2014/main" val="3276505170"/>
                  </a:ext>
                </a:extLst>
              </a:tr>
              <a:tr h="306900">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GB" sz="1200" b="1" dirty="0">
                          <a:latin typeface="Open Sans" panose="020B0606030504020204" pitchFamily="34" charset="0"/>
                          <a:ea typeface="Open Sans" panose="020B0606030504020204" pitchFamily="34" charset="0"/>
                          <a:cs typeface="Open Sans" panose="020B0606030504020204" pitchFamily="34" charset="0"/>
                        </a:rPr>
                        <a:t>Keywords</a:t>
                      </a:r>
                      <a:endParaRPr lang="fr-FR" sz="1200" dirty="0">
                        <a:effectLst/>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GB" sz="1200" dirty="0">
                          <a:latin typeface="Open Sans" panose="020B0606030504020204" pitchFamily="34" charset="0"/>
                          <a:ea typeface="Open Sans" panose="020B0606030504020204" pitchFamily="34" charset="0"/>
                          <a:cs typeface="Open Sans" panose="020B0606030504020204" pitchFamily="34" charset="0"/>
                        </a:rPr>
                        <a:t>Learning pathways, career goals, skills, qualifications, career progression</a:t>
                      </a:r>
                    </a:p>
                  </a:txBody>
                  <a:tcP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extLst>
                  <a:ext uri="{0D108BD9-81ED-4DB2-BD59-A6C34878D82A}">
                    <a16:rowId xmlns:a16="http://schemas.microsoft.com/office/drawing/2014/main" val="3421531160"/>
                  </a:ext>
                </a:extLst>
              </a:tr>
            </a:tbl>
          </a:graphicData>
        </a:graphic>
      </p:graphicFrame>
      <p:graphicFrame>
        <p:nvGraphicFramePr>
          <p:cNvPr id="11" name="Table 10">
            <a:extLst>
              <a:ext uri="{FF2B5EF4-FFF2-40B4-BE49-F238E27FC236}">
                <a16:creationId xmlns:a16="http://schemas.microsoft.com/office/drawing/2014/main" id="{9C2DBFF8-EE49-F128-D805-1F65E0D7153A}"/>
              </a:ext>
            </a:extLst>
          </p:cNvPr>
          <p:cNvGraphicFramePr>
            <a:graphicFrameLocks noGrp="1"/>
          </p:cNvGraphicFramePr>
          <p:nvPr>
            <p:extLst>
              <p:ext uri="{D42A27DB-BD31-4B8C-83A1-F6EECF244321}">
                <p14:modId xmlns:p14="http://schemas.microsoft.com/office/powerpoint/2010/main" val="2038301816"/>
              </p:ext>
            </p:extLst>
          </p:nvPr>
        </p:nvGraphicFramePr>
        <p:xfrm>
          <a:off x="193638" y="5112421"/>
          <a:ext cx="6485965" cy="1517749"/>
        </p:xfrm>
        <a:graphic>
          <a:graphicData uri="http://schemas.openxmlformats.org/drawingml/2006/table">
            <a:tbl>
              <a:tblPr/>
              <a:tblGrid>
                <a:gridCol w="1584587">
                  <a:extLst>
                    <a:ext uri="{9D8B030D-6E8A-4147-A177-3AD203B41FA5}">
                      <a16:colId xmlns:a16="http://schemas.microsoft.com/office/drawing/2014/main" val="4012795431"/>
                    </a:ext>
                  </a:extLst>
                </a:gridCol>
                <a:gridCol w="4901378">
                  <a:extLst>
                    <a:ext uri="{9D8B030D-6E8A-4147-A177-3AD203B41FA5}">
                      <a16:colId xmlns:a16="http://schemas.microsoft.com/office/drawing/2014/main" val="396374708"/>
                    </a:ext>
                  </a:extLst>
                </a:gridCol>
              </a:tblGrid>
              <a:tr h="369159">
                <a:tc gridSpan="2">
                  <a:txBody>
                    <a:bodyPr/>
                    <a:lstStyle/>
                    <a:p>
                      <a:r>
                        <a:rPr lang="en-GB" sz="1600" b="1" dirty="0">
                          <a:solidFill>
                            <a:schemeClr val="bg1"/>
                          </a:solidFill>
                          <a:latin typeface="Open Sans" panose="020B0606030504020204" pitchFamily="34" charset="0"/>
                          <a:ea typeface="Open Sans" panose="020B0606030504020204" pitchFamily="34" charset="0"/>
                          <a:cs typeface="Open Sans" panose="020B0606030504020204" pitchFamily="34" charset="0"/>
                        </a:rPr>
                        <a:t>Teacher preparation</a:t>
                      </a:r>
                    </a:p>
                  </a:txBody>
                  <a:tcP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hMerge="1">
                  <a:txBody>
                    <a:bodyPr/>
                    <a:lstStyle/>
                    <a:p>
                      <a:endParaRPr lang="en-GB" dirty="0"/>
                    </a:p>
                  </a:txBody>
                  <a:tcPr>
                    <a:lnL w="12700" cap="flat" cmpd="sng" algn="ctr">
                      <a:solidFill>
                        <a:srgbClr val="4BC7C8"/>
                      </a:solidFill>
                      <a:prstDash val="solid"/>
                      <a:round/>
                      <a:headEnd type="none" w="med" len="med"/>
                      <a:tailEnd type="none" w="med" len="med"/>
                    </a:lnL>
                    <a:lnR w="12700" cap="flat" cmpd="sng" algn="ctr">
                      <a:solidFill>
                        <a:srgbClr val="4BC7C8"/>
                      </a:solidFill>
                      <a:prstDash val="solid"/>
                      <a:round/>
                      <a:headEnd type="none" w="med" len="med"/>
                      <a:tailEnd type="none" w="med" len="med"/>
                    </a:lnR>
                    <a:lnT w="12700" cap="flat" cmpd="sng" algn="ctr">
                      <a:solidFill>
                        <a:srgbClr val="4BC7C8"/>
                      </a:solidFill>
                      <a:prstDash val="solid"/>
                      <a:round/>
                      <a:headEnd type="none" w="med" len="med"/>
                      <a:tailEnd type="none" w="med" len="med"/>
                    </a:lnT>
                    <a:lnB w="12700" cap="flat" cmpd="sng" algn="ctr">
                      <a:solidFill>
                        <a:srgbClr val="4BC7C8"/>
                      </a:solidFill>
                      <a:prstDash val="solid"/>
                      <a:round/>
                      <a:headEnd type="none" w="med" len="med"/>
                      <a:tailEnd type="none" w="med" len="med"/>
                    </a:lnB>
                    <a:noFill/>
                  </a:tcPr>
                </a:tc>
                <a:extLst>
                  <a:ext uri="{0D108BD9-81ED-4DB2-BD59-A6C34878D82A}">
                    <a16:rowId xmlns:a16="http://schemas.microsoft.com/office/drawing/2014/main" val="3146878358"/>
                  </a:ext>
                </a:extLst>
              </a:tr>
              <a:tr h="382863">
                <a:tc>
                  <a:txBody>
                    <a:bodyPr/>
                    <a:lstStyle/>
                    <a:p>
                      <a:pPr algn="l">
                        <a:lnSpc>
                          <a:spcPct val="115000"/>
                        </a:lnSpc>
                      </a:pPr>
                      <a:r>
                        <a:rPr lang="en-GB" sz="1200" b="1" dirty="0">
                          <a:latin typeface="Open Sans" panose="020B0606030504020204" pitchFamily="34" charset="0"/>
                          <a:ea typeface="Open Sans" panose="020B0606030504020204" pitchFamily="34" charset="0"/>
                          <a:cs typeface="Open Sans" panose="020B0606030504020204" pitchFamily="34" charset="0"/>
                        </a:rPr>
                        <a:t>Provide</a:t>
                      </a:r>
                      <a:endParaRPr lang="fr-FR" sz="1200" dirty="0">
                        <a:effectLst/>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GB" sz="1200" dirty="0">
                          <a:latin typeface="Open Sans" panose="020B0606030504020204" pitchFamily="34" charset="0"/>
                          <a:ea typeface="Open Sans" panose="020B0606030504020204" pitchFamily="34" charset="0"/>
                          <a:cs typeface="Open Sans" panose="020B0606030504020204" pitchFamily="34" charset="0"/>
                        </a:rPr>
                        <a:t>Computer and internet access, digital workbook</a:t>
                      </a:r>
                    </a:p>
                  </a:txBody>
                  <a:tcP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extLst>
                  <a:ext uri="{0D108BD9-81ED-4DB2-BD59-A6C34878D82A}">
                    <a16:rowId xmlns:a16="http://schemas.microsoft.com/office/drawing/2014/main" val="553702213"/>
                  </a:ext>
                </a:extLst>
              </a:tr>
              <a:tr h="765727">
                <a:tc>
                  <a:txBody>
                    <a:bodyPr/>
                    <a:lstStyle/>
                    <a:p>
                      <a:pPr algn="l">
                        <a:lnSpc>
                          <a:spcPct val="115000"/>
                        </a:lnSpc>
                      </a:pPr>
                      <a:r>
                        <a:rPr lang="en-GB" sz="1200" b="1" dirty="0">
                          <a:latin typeface="Open Sans" panose="020B0606030504020204" pitchFamily="34" charset="0"/>
                          <a:ea typeface="Open Sans" panose="020B0606030504020204" pitchFamily="34" charset="0"/>
                          <a:cs typeface="Open Sans" panose="020B0606030504020204" pitchFamily="34" charset="0"/>
                        </a:rPr>
                        <a:t>Familiarise yourself</a:t>
                      </a:r>
                      <a:endParaRPr lang="fr-FR" sz="1200" dirty="0">
                        <a:effectLst/>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marL="0" indent="0">
                        <a:lnSpc>
                          <a:spcPct val="100000"/>
                        </a:lnSpc>
                        <a:spcBef>
                          <a:spcPts val="0"/>
                        </a:spcBef>
                        <a:buNone/>
                      </a:pPr>
                      <a:r>
                        <a:rPr lang="en-GB" sz="1200" dirty="0">
                          <a:solidFill>
                            <a:prstClr val="black"/>
                          </a:solidFill>
                          <a:latin typeface="Open Sans" panose="020B0606030504020204" pitchFamily="34" charset="0"/>
                          <a:ea typeface="Open Sans" panose="020B0606030504020204" pitchFamily="34" charset="0"/>
                          <a:cs typeface="Open Sans" panose="020B0606030504020204" pitchFamily="34" charset="0"/>
                        </a:rPr>
                        <a:t>Open the ‘student side’ of your Unifrog account and click this link:</a:t>
                      </a:r>
                    </a:p>
                    <a:p>
                      <a:pPr marL="0" indent="0">
                        <a:lnSpc>
                          <a:spcPct val="100000"/>
                        </a:lnSpc>
                        <a:spcBef>
                          <a:spcPts val="0"/>
                        </a:spcBef>
                        <a:buNone/>
                      </a:pPr>
                      <a:endParaRPr lang="en-GB" sz="1200" b="1" dirty="0">
                        <a:latin typeface="Open Sans" panose="020B0606030504020204" pitchFamily="34" charset="0"/>
                        <a:ea typeface="Open Sans" panose="020B0606030504020204" pitchFamily="34" charset="0"/>
                        <a:cs typeface="Open Sans" panose="020B0606030504020204" pitchFamily="34" charset="0"/>
                      </a:endParaRPr>
                    </a:p>
                    <a:p>
                      <a:pPr marL="171450" indent="-171450">
                        <a:lnSpc>
                          <a:spcPct val="100000"/>
                        </a:lnSpc>
                        <a:spcBef>
                          <a:spcPts val="0"/>
                        </a:spcBef>
                        <a:buFont typeface="Arial" panose="020B0604020202020204" pitchFamily="34" charset="0"/>
                        <a:buChar char="•"/>
                      </a:pPr>
                      <a:r>
                        <a:rPr lang="en-GB" sz="1200" b="0" dirty="0">
                          <a:latin typeface="Open Sans" panose="020B0606030504020204" pitchFamily="34" charset="0"/>
                          <a:ea typeface="Open Sans" panose="020B0606030504020204" pitchFamily="34" charset="0"/>
                          <a:cs typeface="Open Sans" panose="020B0606030504020204" pitchFamily="34" charset="0"/>
                          <a:hlinkClick r:id="rId3"/>
                        </a:rPr>
                        <a:t>Careers library</a:t>
                      </a:r>
                      <a:endParaRPr lang="en-GB" sz="1200" b="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extLst>
                  <a:ext uri="{0D108BD9-81ED-4DB2-BD59-A6C34878D82A}">
                    <a16:rowId xmlns:a16="http://schemas.microsoft.com/office/drawing/2014/main" val="1607584396"/>
                  </a:ext>
                </a:extLst>
              </a:tr>
            </a:tbl>
          </a:graphicData>
        </a:graphic>
      </p:graphicFrame>
      <p:pic>
        <p:nvPicPr>
          <p:cNvPr id="13" name="Graphic 12" descr="Future with solid fill">
            <a:extLst>
              <a:ext uri="{FF2B5EF4-FFF2-40B4-BE49-F238E27FC236}">
                <a16:creationId xmlns:a16="http://schemas.microsoft.com/office/drawing/2014/main" id="{C712C51D-DB40-8D4C-91A7-0A8C06551243}"/>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264841" y="5112421"/>
            <a:ext cx="350524" cy="350524"/>
          </a:xfrm>
          <a:prstGeom prst="rect">
            <a:avLst/>
          </a:prstGeom>
        </p:spPr>
      </p:pic>
      <p:pic>
        <p:nvPicPr>
          <p:cNvPr id="14" name="Graphic 13" descr="Lightbulb with solid fill">
            <a:extLst>
              <a:ext uri="{FF2B5EF4-FFF2-40B4-BE49-F238E27FC236}">
                <a16:creationId xmlns:a16="http://schemas.microsoft.com/office/drawing/2014/main" id="{CC1A30C4-8561-3B03-84C7-51C1367BC22A}"/>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6232394" y="850207"/>
            <a:ext cx="398221" cy="398221"/>
          </a:xfrm>
          <a:prstGeom prst="rect">
            <a:avLst/>
          </a:prstGeom>
        </p:spPr>
      </p:pic>
      <p:graphicFrame>
        <p:nvGraphicFramePr>
          <p:cNvPr id="15" name="Table 14">
            <a:extLst>
              <a:ext uri="{FF2B5EF4-FFF2-40B4-BE49-F238E27FC236}">
                <a16:creationId xmlns:a16="http://schemas.microsoft.com/office/drawing/2014/main" id="{F137883A-A9F6-259E-D5FF-BDD25285EDA9}"/>
              </a:ext>
            </a:extLst>
          </p:cNvPr>
          <p:cNvGraphicFramePr>
            <a:graphicFrameLocks noGrp="1"/>
          </p:cNvGraphicFramePr>
          <p:nvPr>
            <p:extLst>
              <p:ext uri="{D42A27DB-BD31-4B8C-83A1-F6EECF244321}">
                <p14:modId xmlns:p14="http://schemas.microsoft.com/office/powerpoint/2010/main" val="1985759780"/>
              </p:ext>
            </p:extLst>
          </p:nvPr>
        </p:nvGraphicFramePr>
        <p:xfrm>
          <a:off x="6840242" y="895140"/>
          <a:ext cx="5177402" cy="2096008"/>
        </p:xfrm>
        <a:graphic>
          <a:graphicData uri="http://schemas.openxmlformats.org/drawingml/2006/table">
            <a:tbl>
              <a:tblPr/>
              <a:tblGrid>
                <a:gridCol w="5177402">
                  <a:extLst>
                    <a:ext uri="{9D8B030D-6E8A-4147-A177-3AD203B41FA5}">
                      <a16:colId xmlns:a16="http://schemas.microsoft.com/office/drawing/2014/main" val="2871644689"/>
                    </a:ext>
                  </a:extLst>
                </a:gridCol>
              </a:tblGrid>
              <a:tr h="20543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schemeClr val="bg1"/>
                          </a:solidFill>
                          <a:effectLst/>
                          <a:uLnTx/>
                          <a:uFillTx/>
                          <a:latin typeface="Open Sans" panose="020B0606030504020204" pitchFamily="34" charset="0"/>
                          <a:ea typeface="Open Sans" panose="020B0606030504020204" pitchFamily="34" charset="0"/>
                          <a:cs typeface="Open Sans" panose="020B0606030504020204" pitchFamily="34" charset="0"/>
                        </a:rPr>
                        <a:t>Know-how library</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solidFill>
                  </a:tcPr>
                </a:tc>
                <a:extLst>
                  <a:ext uri="{0D108BD9-81ED-4DB2-BD59-A6C34878D82A}">
                    <a16:rowId xmlns:a16="http://schemas.microsoft.com/office/drawing/2014/main" val="1602748122"/>
                  </a:ext>
                </a:extLst>
              </a:tr>
              <a:tr h="875711">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GB" sz="1200" kern="1200" dirty="0">
                          <a:solidFill>
                            <a:schemeClr val="tx1"/>
                          </a:solidFill>
                          <a:latin typeface="Open Sans" panose="020B0606030504020204" pitchFamily="34" charset="0"/>
                          <a:ea typeface="Open Sans" panose="020B0606030504020204" pitchFamily="34" charset="0"/>
                          <a:cs typeface="Open Sans" panose="020B0606030504020204" pitchFamily="34" charset="0"/>
                        </a:rPr>
                        <a:t>Open the ‘student side’ of your Unifrog account and click these links:</a:t>
                      </a:r>
                    </a:p>
                    <a:p>
                      <a:pPr marL="0" marR="0" lvl="0" indent="0" algn="l" defTabSz="914400" rtl="0" eaLnBrk="1" fontAlgn="auto" latinLnBrk="0" hangingPunct="1">
                        <a:lnSpc>
                          <a:spcPct val="115000"/>
                        </a:lnSpc>
                        <a:spcBef>
                          <a:spcPts val="0"/>
                        </a:spcBef>
                        <a:spcAft>
                          <a:spcPts val="0"/>
                        </a:spcAft>
                        <a:buClrTx/>
                        <a:buSzTx/>
                        <a:buFontTx/>
                        <a:buNone/>
                        <a:tabLst/>
                        <a:defRPr/>
                      </a:pPr>
                      <a:endParaRPr lang="en-GB" sz="1200" kern="12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pPr marL="0" marR="0" lvl="0" indent="0" algn="l" defTabSz="914400" rtl="0" eaLnBrk="1" fontAlgn="auto" latinLnBrk="0" hangingPunct="1">
                        <a:lnSpc>
                          <a:spcPct val="115000"/>
                        </a:lnSpc>
                        <a:spcBef>
                          <a:spcPts val="0"/>
                        </a:spcBef>
                        <a:spcAft>
                          <a:spcPts val="0"/>
                        </a:spcAft>
                        <a:buClrTx/>
                        <a:buSzTx/>
                        <a:buFontTx/>
                        <a:buNone/>
                        <a:tabLst/>
                        <a:defRPr/>
                      </a:pPr>
                      <a:r>
                        <a:rPr lang="en-GB" sz="1200" kern="1200" dirty="0">
                          <a:solidFill>
                            <a:srgbClr val="0070C0"/>
                          </a:solidFill>
                          <a:latin typeface="Open Sans" panose="020B0606030504020204" pitchFamily="34" charset="0"/>
                          <a:ea typeface="Open Sans" panose="020B0606030504020204" pitchFamily="34" charset="0"/>
                          <a:cs typeface="Open Sans" panose="020B0606030504020204" pitchFamily="34" charset="0"/>
                          <a:hlinkClick r:id="rId8"/>
                        </a:rPr>
                        <a:t>FE college, UTC, apprenticeship, HTQ, or university?</a:t>
                      </a:r>
                      <a:endParaRPr lang="en-GB" sz="1200" kern="1200" dirty="0">
                        <a:solidFill>
                          <a:srgbClr val="0070C0"/>
                        </a:solidFill>
                        <a:latin typeface="Open Sans" panose="020B0606030504020204" pitchFamily="34" charset="0"/>
                        <a:ea typeface="Open Sans" panose="020B0606030504020204" pitchFamily="34" charset="0"/>
                        <a:cs typeface="Open Sans" panose="020B0606030504020204" pitchFamily="34" charset="0"/>
                      </a:endParaRPr>
                    </a:p>
                    <a:p>
                      <a:pPr marL="0" marR="0" lvl="0" indent="0" algn="l" defTabSz="914400" rtl="0" eaLnBrk="1" fontAlgn="auto" latinLnBrk="0" hangingPunct="1">
                        <a:lnSpc>
                          <a:spcPct val="115000"/>
                        </a:lnSpc>
                        <a:spcBef>
                          <a:spcPts val="0"/>
                        </a:spcBef>
                        <a:spcAft>
                          <a:spcPts val="0"/>
                        </a:spcAft>
                        <a:buClrTx/>
                        <a:buSzTx/>
                        <a:buFontTx/>
                        <a:buNone/>
                        <a:tabLst/>
                        <a:defRPr/>
                      </a:pPr>
                      <a:endParaRPr lang="en-GB" sz="1200" kern="1200" dirty="0">
                        <a:solidFill>
                          <a:srgbClr val="0070C0"/>
                        </a:solidFill>
                        <a:latin typeface="Open Sans" panose="020B0606030504020204" pitchFamily="34" charset="0"/>
                        <a:ea typeface="Open Sans" panose="020B0606030504020204" pitchFamily="34" charset="0"/>
                        <a:cs typeface="Open Sans" panose="020B0606030504020204" pitchFamily="34" charset="0"/>
                      </a:endParaRPr>
                    </a:p>
                    <a:p>
                      <a:pPr marL="0" marR="0" lvl="0" indent="0" algn="l" defTabSz="914400" rtl="0" eaLnBrk="1" fontAlgn="auto" latinLnBrk="0" hangingPunct="1">
                        <a:lnSpc>
                          <a:spcPct val="115000"/>
                        </a:lnSpc>
                        <a:spcBef>
                          <a:spcPts val="0"/>
                        </a:spcBef>
                        <a:spcAft>
                          <a:spcPts val="0"/>
                        </a:spcAft>
                        <a:buClrTx/>
                        <a:buSzTx/>
                        <a:buFontTx/>
                        <a:buNone/>
                        <a:tabLst/>
                        <a:defRPr/>
                      </a:pPr>
                      <a:r>
                        <a:rPr lang="en-GB" sz="1200" kern="1200" dirty="0">
                          <a:solidFill>
                            <a:srgbClr val="0070C0"/>
                          </a:solidFill>
                          <a:latin typeface="Open Sans" panose="020B0606030504020204" pitchFamily="34" charset="0"/>
                          <a:ea typeface="Open Sans" panose="020B0606030504020204" pitchFamily="34" charset="0"/>
                          <a:cs typeface="Open Sans" panose="020B0606030504020204" pitchFamily="34" charset="0"/>
                          <a:hlinkClick r:id="rId9"/>
                        </a:rPr>
                        <a:t>University and apprenticeships: what’s the difference? </a:t>
                      </a:r>
                      <a:endParaRPr lang="en-GB" sz="1200" kern="1200" dirty="0">
                        <a:solidFill>
                          <a:srgbClr val="0070C0"/>
                        </a:solidFill>
                        <a:latin typeface="Open Sans" panose="020B0606030504020204" pitchFamily="34" charset="0"/>
                        <a:ea typeface="Open Sans" panose="020B0606030504020204" pitchFamily="34" charset="0"/>
                        <a:cs typeface="Open Sans" panose="020B0606030504020204" pitchFamily="34" charset="0"/>
                      </a:endParaRPr>
                    </a:p>
                    <a:p>
                      <a:pPr marL="0" marR="0" lvl="0" indent="0" algn="l" defTabSz="914400" rtl="0" eaLnBrk="1" fontAlgn="auto" latinLnBrk="0" hangingPunct="1">
                        <a:lnSpc>
                          <a:spcPct val="115000"/>
                        </a:lnSpc>
                        <a:spcBef>
                          <a:spcPts val="0"/>
                        </a:spcBef>
                        <a:spcAft>
                          <a:spcPts val="0"/>
                        </a:spcAft>
                        <a:buClrTx/>
                        <a:buSzTx/>
                        <a:buFontTx/>
                        <a:buNone/>
                        <a:tabLst/>
                        <a:defRPr/>
                      </a:pPr>
                      <a:endParaRPr lang="en-GB" sz="1200" kern="1200" dirty="0">
                        <a:solidFill>
                          <a:srgbClr val="0070C0"/>
                        </a:solidFill>
                        <a:latin typeface="Open Sans" panose="020B0606030504020204" pitchFamily="34" charset="0"/>
                        <a:ea typeface="Open Sans" panose="020B0606030504020204" pitchFamily="34" charset="0"/>
                        <a:cs typeface="Open Sans" panose="020B0606030504020204" pitchFamily="34" charset="0"/>
                      </a:endParaRPr>
                    </a:p>
                    <a:p>
                      <a:pPr marL="0" marR="0" lvl="0" indent="0" algn="l" defTabSz="914400" rtl="0" eaLnBrk="1" fontAlgn="auto" latinLnBrk="0" hangingPunct="1">
                        <a:lnSpc>
                          <a:spcPct val="115000"/>
                        </a:lnSpc>
                        <a:spcBef>
                          <a:spcPts val="0"/>
                        </a:spcBef>
                        <a:spcAft>
                          <a:spcPts val="0"/>
                        </a:spcAft>
                        <a:buClrTx/>
                        <a:buSzTx/>
                        <a:buFontTx/>
                        <a:buNone/>
                        <a:tabLst/>
                        <a:defRPr/>
                      </a:pPr>
                      <a:r>
                        <a:rPr lang="en-GB" sz="1200" kern="1200" dirty="0">
                          <a:solidFill>
                            <a:schemeClr val="tx1"/>
                          </a:solidFill>
                          <a:latin typeface="Open Sans" panose="020B0606030504020204" pitchFamily="34" charset="0"/>
                          <a:ea typeface="Open Sans" panose="020B0606030504020204" pitchFamily="34" charset="0"/>
                          <a:cs typeface="Open Sans" panose="020B0606030504020204" pitchFamily="34" charset="0"/>
                        </a:rPr>
                        <a:t>Students can also search for these guides using the Know-how library tool.  </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37729636"/>
                  </a:ext>
                </a:extLst>
              </a:tr>
            </a:tbl>
          </a:graphicData>
        </a:graphic>
      </p:graphicFrame>
      <p:graphicFrame>
        <p:nvGraphicFramePr>
          <p:cNvPr id="16" name="Table 15">
            <a:extLst>
              <a:ext uri="{FF2B5EF4-FFF2-40B4-BE49-F238E27FC236}">
                <a16:creationId xmlns:a16="http://schemas.microsoft.com/office/drawing/2014/main" id="{95718710-1D09-3FF4-B4B1-C75E8BAC38CE}"/>
              </a:ext>
            </a:extLst>
          </p:cNvPr>
          <p:cNvGraphicFramePr>
            <a:graphicFrameLocks noGrp="1"/>
          </p:cNvGraphicFramePr>
          <p:nvPr>
            <p:extLst>
              <p:ext uri="{D42A27DB-BD31-4B8C-83A1-F6EECF244321}">
                <p14:modId xmlns:p14="http://schemas.microsoft.com/office/powerpoint/2010/main" val="2405609701"/>
              </p:ext>
            </p:extLst>
          </p:nvPr>
        </p:nvGraphicFramePr>
        <p:xfrm>
          <a:off x="6840242" y="3157054"/>
          <a:ext cx="5177402" cy="1922718"/>
        </p:xfrm>
        <a:graphic>
          <a:graphicData uri="http://schemas.openxmlformats.org/drawingml/2006/table">
            <a:tbl>
              <a:tblPr/>
              <a:tblGrid>
                <a:gridCol w="1633198">
                  <a:extLst>
                    <a:ext uri="{9D8B030D-6E8A-4147-A177-3AD203B41FA5}">
                      <a16:colId xmlns:a16="http://schemas.microsoft.com/office/drawing/2014/main" val="2107808640"/>
                    </a:ext>
                  </a:extLst>
                </a:gridCol>
                <a:gridCol w="3544204">
                  <a:extLst>
                    <a:ext uri="{9D8B030D-6E8A-4147-A177-3AD203B41FA5}">
                      <a16:colId xmlns:a16="http://schemas.microsoft.com/office/drawing/2014/main" val="1852041546"/>
                    </a:ext>
                  </a:extLst>
                </a:gridCol>
              </a:tblGrid>
              <a:tr h="251168">
                <a:tc gridSpan="2">
                  <a:txBody>
                    <a:bodyPr/>
                    <a:lstStyle/>
                    <a:p>
                      <a:r>
                        <a:rPr lang="en-GB" sz="1600" b="1" dirty="0">
                          <a:solidFill>
                            <a:schemeClr val="bg1"/>
                          </a:solidFill>
                          <a:latin typeface="Open Sans" panose="020B0606030504020204" pitchFamily="34" charset="0"/>
                          <a:ea typeface="Open Sans" panose="020B0606030504020204" pitchFamily="34" charset="0"/>
                          <a:cs typeface="Open Sans" panose="020B0606030504020204" pitchFamily="34" charset="0"/>
                        </a:rPr>
                        <a:t>Tracking progress on </a:t>
                      </a:r>
                      <a:r>
                        <a:rPr lang="en-GB" sz="1600" b="1" dirty="0" err="1">
                          <a:solidFill>
                            <a:schemeClr val="bg1"/>
                          </a:solidFill>
                          <a:latin typeface="Open Sans" panose="020B0606030504020204" pitchFamily="34" charset="0"/>
                          <a:ea typeface="Open Sans" panose="020B0606030504020204" pitchFamily="34" charset="0"/>
                          <a:cs typeface="Open Sans" panose="020B0606030504020204" pitchFamily="34" charset="0"/>
                        </a:rPr>
                        <a:t>Unifrog</a:t>
                      </a:r>
                      <a:endParaRPr lang="en-GB" sz="1600" b="1"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solidFill>
                  </a:tcPr>
                </a:tc>
                <a:tc hMerge="1">
                  <a:txBody>
                    <a:bodyPr/>
                    <a:lstStyle/>
                    <a:p>
                      <a:endParaRPr lang="en-GB" dirty="0"/>
                    </a:p>
                  </a:txBody>
                  <a:tcPr>
                    <a:lnL w="12700" cap="flat" cmpd="sng" algn="ctr">
                      <a:solidFill>
                        <a:srgbClr val="4BC7C8"/>
                      </a:solidFill>
                      <a:prstDash val="solid"/>
                      <a:round/>
                      <a:headEnd type="none" w="med" len="med"/>
                      <a:tailEnd type="none" w="med" len="med"/>
                    </a:lnL>
                    <a:lnR w="12700" cap="flat" cmpd="sng" algn="ctr">
                      <a:solidFill>
                        <a:srgbClr val="4BC7C8"/>
                      </a:solidFill>
                      <a:prstDash val="solid"/>
                      <a:round/>
                      <a:headEnd type="none" w="med" len="med"/>
                      <a:tailEnd type="none" w="med" len="med"/>
                    </a:lnR>
                    <a:lnT w="12700" cap="flat" cmpd="sng" algn="ctr">
                      <a:solidFill>
                        <a:srgbClr val="4BC7C8"/>
                      </a:solidFill>
                      <a:prstDash val="solid"/>
                      <a:round/>
                      <a:headEnd type="none" w="med" len="med"/>
                      <a:tailEnd type="none" w="med" len="med"/>
                    </a:lnT>
                    <a:lnB w="12700" cap="flat" cmpd="sng" algn="ctr">
                      <a:solidFill>
                        <a:srgbClr val="4BC7C8"/>
                      </a:solidFill>
                      <a:prstDash val="solid"/>
                      <a:round/>
                      <a:headEnd type="none" w="med" len="med"/>
                      <a:tailEnd type="none" w="med" len="med"/>
                    </a:lnB>
                    <a:noFill/>
                  </a:tcPr>
                </a:tc>
                <a:extLst>
                  <a:ext uri="{0D108BD9-81ED-4DB2-BD59-A6C34878D82A}">
                    <a16:rowId xmlns:a16="http://schemas.microsoft.com/office/drawing/2014/main" val="2460911834"/>
                  </a:ext>
                </a:extLst>
              </a:tr>
              <a:tr h="348258">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GB" sz="1100" b="1" dirty="0">
                          <a:latin typeface="Open Sans" panose="020B0606030504020204" pitchFamily="34" charset="0"/>
                          <a:ea typeface="Open Sans" panose="020B0606030504020204" pitchFamily="34" charset="0"/>
                          <a:cs typeface="Open Sans" panose="020B0606030504020204" pitchFamily="34" charset="0"/>
                        </a:rPr>
                        <a:t>Add as an Interaction</a:t>
                      </a:r>
                      <a:endParaRPr lang="fr-FR" sz="1100" dirty="0">
                        <a:effectLst/>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GB" sz="1100" dirty="0">
                          <a:latin typeface="Open Sans" panose="020B0606030504020204" pitchFamily="34" charset="0"/>
                          <a:ea typeface="Open Sans" panose="020B0606030504020204" pitchFamily="34" charset="0"/>
                          <a:cs typeface="Open Sans" panose="020B0606030504020204" pitchFamily="34" charset="0"/>
                        </a:rPr>
                        <a:t>Click Advanced view&gt;Sort by school leaving year&gt;[filter for specific students]&gt;+interaction. </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329653148"/>
                  </a:ext>
                </a:extLst>
              </a:tr>
              <a:tr h="492680">
                <a:tc>
                  <a:txBody>
                    <a:bodyPr/>
                    <a:lstStyle/>
                    <a:p>
                      <a:pPr algn="l">
                        <a:lnSpc>
                          <a:spcPct val="115000"/>
                        </a:lnSpc>
                      </a:pPr>
                      <a:r>
                        <a:rPr lang="fr-FR" sz="1100" b="1" dirty="0">
                          <a:effectLst/>
                          <a:latin typeface="Open Sans" panose="020B0606030504020204" pitchFamily="34" charset="0"/>
                          <a:ea typeface="Open Sans" panose="020B0606030504020204" pitchFamily="34" charset="0"/>
                          <a:cs typeface="Open Sans" panose="020B0606030504020204" pitchFamily="34" charset="0"/>
                        </a:rPr>
                        <a:t>Track on Charts</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GB" sz="1100" dirty="0">
                          <a:solidFill>
                            <a:schemeClr val="tx1"/>
                          </a:solidFill>
                          <a:latin typeface="Open Sans" panose="020B0606030504020204" pitchFamily="34" charset="0"/>
                          <a:ea typeface="Open Sans" panose="020B0606030504020204" pitchFamily="34" charset="0"/>
                          <a:cs typeface="Open Sans" panose="020B0606030504020204" pitchFamily="34" charset="0"/>
                        </a:rPr>
                        <a:t>Click Usage charts you can customise&gt;Careers library: favouriting over time / Most popular career areas / Most popular career profiles.</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1300246794"/>
                  </a:ext>
                </a:extLst>
              </a:tr>
              <a:tr h="348258">
                <a:tc>
                  <a:txBody>
                    <a:bodyPr/>
                    <a:lstStyle/>
                    <a:p>
                      <a:pPr algn="l">
                        <a:lnSpc>
                          <a:spcPct val="115000"/>
                        </a:lnSpc>
                      </a:pPr>
                      <a:r>
                        <a:rPr lang="en-GB" sz="1100" b="1" dirty="0">
                          <a:latin typeface="Open Sans" panose="020B0606030504020204" pitchFamily="34" charset="0"/>
                          <a:ea typeface="Open Sans" panose="020B0606030504020204" pitchFamily="34" charset="0"/>
                          <a:cs typeface="Open Sans" panose="020B0606030504020204" pitchFamily="34" charset="0"/>
                        </a:rPr>
                        <a:t>Tracking individual students</a:t>
                      </a:r>
                      <a:endParaRPr lang="fr-FR" sz="1100" dirty="0">
                        <a:effectLst/>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tc>
                  <a:txBody>
                    <a:bodyPr/>
                    <a:lstStyle/>
                    <a:p>
                      <a:pPr marL="0" indent="0">
                        <a:lnSpc>
                          <a:spcPct val="100000"/>
                        </a:lnSpc>
                        <a:spcBef>
                          <a:spcPts val="0"/>
                        </a:spcBef>
                        <a:buNone/>
                      </a:pPr>
                      <a:r>
                        <a:rPr lang="en-GB" sz="1100" dirty="0">
                          <a:solidFill>
                            <a:schemeClr val="tx1"/>
                          </a:solidFill>
                          <a:latin typeface="Open Sans" panose="020B0606030504020204" pitchFamily="34" charset="0"/>
                          <a:ea typeface="Open Sans" panose="020B0606030504020204" pitchFamily="34" charset="0"/>
                          <a:cs typeface="Open Sans" panose="020B0606030504020204" pitchFamily="34" charset="0"/>
                        </a:rPr>
                        <a:t>Advanced view&gt;Sort by&gt;Library profiles in Favourites.</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2357437596"/>
                  </a:ext>
                </a:extLst>
              </a:tr>
            </a:tbl>
          </a:graphicData>
        </a:graphic>
      </p:graphicFrame>
      <p:pic>
        <p:nvPicPr>
          <p:cNvPr id="18" name="Graphic 17" descr="Open book with solid fill">
            <a:extLst>
              <a:ext uri="{FF2B5EF4-FFF2-40B4-BE49-F238E27FC236}">
                <a16:creationId xmlns:a16="http://schemas.microsoft.com/office/drawing/2014/main" id="{2FD40E0D-D53E-806E-48F0-5A829F61D493}"/>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1551223" y="836339"/>
            <a:ext cx="416659" cy="416659"/>
          </a:xfrm>
          <a:prstGeom prst="rect">
            <a:avLst/>
          </a:prstGeom>
        </p:spPr>
      </p:pic>
      <p:pic>
        <p:nvPicPr>
          <p:cNvPr id="20" name="Graphic 19" descr="Bar graph with upward trend with solid fill">
            <a:extLst>
              <a:ext uri="{FF2B5EF4-FFF2-40B4-BE49-F238E27FC236}">
                <a16:creationId xmlns:a16="http://schemas.microsoft.com/office/drawing/2014/main" id="{66E109FA-A2A5-9887-61ED-D46763929F4F}"/>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11591296" y="3118018"/>
            <a:ext cx="407067" cy="407067"/>
          </a:xfrm>
          <a:prstGeom prst="rect">
            <a:avLst/>
          </a:prstGeom>
        </p:spPr>
      </p:pic>
      <p:graphicFrame>
        <p:nvGraphicFramePr>
          <p:cNvPr id="21" name="Table 20">
            <a:extLst>
              <a:ext uri="{FF2B5EF4-FFF2-40B4-BE49-F238E27FC236}">
                <a16:creationId xmlns:a16="http://schemas.microsoft.com/office/drawing/2014/main" id="{E670A716-44B3-29A3-7A21-143DB6337A80}"/>
              </a:ext>
            </a:extLst>
          </p:cNvPr>
          <p:cNvGraphicFramePr>
            <a:graphicFrameLocks noGrp="1"/>
          </p:cNvGraphicFramePr>
          <p:nvPr>
            <p:extLst>
              <p:ext uri="{D42A27DB-BD31-4B8C-83A1-F6EECF244321}">
                <p14:modId xmlns:p14="http://schemas.microsoft.com/office/powerpoint/2010/main" val="1601694535"/>
              </p:ext>
            </p:extLst>
          </p:nvPr>
        </p:nvGraphicFramePr>
        <p:xfrm>
          <a:off x="6840242" y="5200921"/>
          <a:ext cx="5177402" cy="1423672"/>
        </p:xfrm>
        <a:graphic>
          <a:graphicData uri="http://schemas.openxmlformats.org/drawingml/2006/table">
            <a:tbl>
              <a:tblPr/>
              <a:tblGrid>
                <a:gridCol w="1432901">
                  <a:extLst>
                    <a:ext uri="{9D8B030D-6E8A-4147-A177-3AD203B41FA5}">
                      <a16:colId xmlns:a16="http://schemas.microsoft.com/office/drawing/2014/main" val="4148843491"/>
                    </a:ext>
                  </a:extLst>
                </a:gridCol>
                <a:gridCol w="3744501">
                  <a:extLst>
                    <a:ext uri="{9D8B030D-6E8A-4147-A177-3AD203B41FA5}">
                      <a16:colId xmlns:a16="http://schemas.microsoft.com/office/drawing/2014/main" val="4190319038"/>
                    </a:ext>
                  </a:extLst>
                </a:gridCol>
              </a:tblGrid>
              <a:tr h="165587">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schemeClr val="bg1"/>
                          </a:solidFill>
                          <a:effectLst/>
                          <a:uLnTx/>
                          <a:uFillTx/>
                          <a:latin typeface="Open Sans" panose="020B0606030504020204" pitchFamily="34" charset="0"/>
                          <a:ea typeface="Open Sans" panose="020B0606030504020204" pitchFamily="34" charset="0"/>
                          <a:cs typeface="Open Sans" panose="020B0606030504020204" pitchFamily="34" charset="0"/>
                        </a:rPr>
                        <a:t>Benchmarks and standards</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solidFill>
                  </a:tcPr>
                </a:tc>
                <a:tc hMerge="1">
                  <a:txBody>
                    <a:bodyPr/>
                    <a:lstStyle/>
                    <a:p>
                      <a:pPr marL="0" marR="0" lvl="0" indent="0" algn="l" defTabSz="914400" rtl="0" eaLnBrk="1" fontAlgn="auto" latinLnBrk="0" hangingPunct="1">
                        <a:lnSpc>
                          <a:spcPct val="115000"/>
                        </a:lnSpc>
                        <a:spcBef>
                          <a:spcPts val="0"/>
                        </a:spcBef>
                        <a:spcAft>
                          <a:spcPts val="0"/>
                        </a:spcAft>
                        <a:buClrTx/>
                        <a:buSzTx/>
                        <a:buFont typeface="Arial" panose="020B0604020202020204" pitchFamily="34" charset="0"/>
                        <a:buNone/>
                        <a:tabLst/>
                        <a:defRPr/>
                      </a:pPr>
                      <a:endParaRPr lang="en-GB" sz="1050" kern="12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rgbClr val="4BC7C8"/>
                      </a:solidFill>
                      <a:prstDash val="solid"/>
                      <a:round/>
                      <a:headEnd type="none" w="med" len="med"/>
                      <a:tailEnd type="none" w="med" len="med"/>
                    </a:lnL>
                    <a:lnR w="12700" cap="flat" cmpd="sng" algn="ctr">
                      <a:solidFill>
                        <a:srgbClr val="4BC7C8"/>
                      </a:solidFill>
                      <a:prstDash val="solid"/>
                      <a:round/>
                      <a:headEnd type="none" w="med" len="med"/>
                      <a:tailEnd type="none" w="med" len="med"/>
                    </a:lnR>
                    <a:lnT w="12700" cap="flat" cmpd="sng" algn="ctr">
                      <a:solidFill>
                        <a:srgbClr val="4BC7C8"/>
                      </a:solidFill>
                      <a:prstDash val="solid"/>
                      <a:round/>
                      <a:headEnd type="none" w="med" len="med"/>
                      <a:tailEnd type="none" w="med" len="med"/>
                    </a:lnT>
                    <a:lnB w="12700" cap="flat" cmpd="sng" algn="ctr">
                      <a:solidFill>
                        <a:srgbClr val="4BC7C8"/>
                      </a:solidFill>
                      <a:prstDash val="solid"/>
                      <a:round/>
                      <a:headEnd type="none" w="med" len="med"/>
                      <a:tailEnd type="none" w="med" len="med"/>
                    </a:lnB>
                    <a:solidFill>
                      <a:schemeClr val="bg2"/>
                    </a:solidFill>
                  </a:tcPr>
                </a:tc>
                <a:extLst>
                  <a:ext uri="{0D108BD9-81ED-4DB2-BD59-A6C34878D82A}">
                    <a16:rowId xmlns:a16="http://schemas.microsoft.com/office/drawing/2014/main" val="1892020484"/>
                  </a:ext>
                </a:extLst>
              </a:tr>
              <a:tr h="142505">
                <a:tc>
                  <a:txBody>
                    <a:bodyPr/>
                    <a:lstStyle/>
                    <a:p>
                      <a:pPr algn="l">
                        <a:lnSpc>
                          <a:spcPct val="115000"/>
                        </a:lnSpc>
                      </a:pPr>
                      <a:r>
                        <a:rPr lang="en-GB" sz="1100" b="1" kern="1200"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rPr>
                        <a:t>CDI Framework</a:t>
                      </a:r>
                      <a:endParaRPr lang="fr-FR" sz="1100" b="1" dirty="0">
                        <a:effectLst/>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15000"/>
                        </a:lnSpc>
                        <a:spcBef>
                          <a:spcPts val="0"/>
                        </a:spcBef>
                        <a:spcAft>
                          <a:spcPts val="0"/>
                        </a:spcAft>
                        <a:buClrTx/>
                        <a:buSzTx/>
                        <a:buFont typeface="Arial" panose="020B0604020202020204" pitchFamily="34" charset="0"/>
                        <a:buNone/>
                        <a:tabLst>
                          <a:tab pos="136525" algn="l"/>
                        </a:tabLst>
                        <a:defRPr/>
                      </a:pPr>
                      <a:r>
                        <a:rPr lang="en-GB" sz="1100" b="0" i="0" kern="1200" noProof="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Explore possibilities</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799395854"/>
                  </a:ext>
                </a:extLst>
              </a:tr>
              <a:tr h="142505">
                <a:tc>
                  <a:txBody>
                    <a:bodyPr/>
                    <a:lstStyle/>
                    <a:p>
                      <a:pPr algn="l">
                        <a:lnSpc>
                          <a:spcPct val="115000"/>
                        </a:lnSpc>
                      </a:pPr>
                      <a:r>
                        <a:rPr lang="en-GB" sz="1100" b="1" dirty="0">
                          <a:latin typeface="Open Sans" panose="020B0606030504020204" pitchFamily="34" charset="0"/>
                          <a:ea typeface="Open Sans" panose="020B0606030504020204" pitchFamily="34" charset="0"/>
                          <a:cs typeface="Open Sans" panose="020B0606030504020204" pitchFamily="34" charset="0"/>
                        </a:rPr>
                        <a:t>PSHE Association</a:t>
                      </a:r>
                      <a:endParaRPr lang="fr-FR" sz="1100" b="1" dirty="0">
                        <a:effectLst/>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15000"/>
                        </a:lnSpc>
                        <a:spcBef>
                          <a:spcPts val="0"/>
                        </a:spcBef>
                        <a:spcAft>
                          <a:spcPts val="0"/>
                        </a:spcAft>
                        <a:buClrTx/>
                        <a:buSzTx/>
                        <a:buFont typeface="Arial" panose="020B0604020202020204" pitchFamily="34" charset="0"/>
                        <a:buNone/>
                        <a:tabLst/>
                        <a:defRPr/>
                      </a:pPr>
                      <a:r>
                        <a:rPr lang="en-GB" sz="1100" kern="1200" dirty="0">
                          <a:solidFill>
                            <a:schemeClr val="tx1"/>
                          </a:solidFill>
                          <a:latin typeface="Open Sans" panose="020B0606030504020204" pitchFamily="34" charset="0"/>
                          <a:ea typeface="Open Sans" panose="020B0606030504020204" pitchFamily="34" charset="0"/>
                          <a:cs typeface="Open Sans" panose="020B0606030504020204" pitchFamily="34" charset="0"/>
                        </a:rPr>
                        <a:t>Choices and pathways, learning skills</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446958174"/>
                  </a:ext>
                </a:extLst>
              </a:tr>
              <a:tr h="142505">
                <a:tc>
                  <a:txBody>
                    <a:bodyPr/>
                    <a:lstStyle/>
                    <a:p>
                      <a:pPr marL="0" marR="0" lvl="0" indent="0" algn="l" defTabSz="914400" rtl="0" eaLnBrk="1" fontAlgn="auto" latinLnBrk="0" hangingPunct="1">
                        <a:lnSpc>
                          <a:spcPct val="115000"/>
                        </a:lnSpc>
                        <a:spcBef>
                          <a:spcPts val="0"/>
                        </a:spcBef>
                        <a:spcAft>
                          <a:spcPts val="0"/>
                        </a:spcAft>
                        <a:buClrTx/>
                        <a:buSzTx/>
                        <a:buFont typeface="Arial" panose="020B0604020202020204" pitchFamily="34" charset="0"/>
                        <a:buNone/>
                        <a:tabLst/>
                        <a:defRPr/>
                      </a:pPr>
                      <a:r>
                        <a:rPr lang="en-GB" sz="1100" b="1" kern="1200" dirty="0">
                          <a:solidFill>
                            <a:schemeClr val="tx1"/>
                          </a:solidFill>
                          <a:latin typeface="Open Sans" panose="020B0606030504020204" pitchFamily="34" charset="0"/>
                          <a:ea typeface="Open Sans" panose="020B0606030504020204" pitchFamily="34" charset="0"/>
                          <a:cs typeface="Open Sans" panose="020B0606030504020204" pitchFamily="34" charset="0"/>
                        </a:rPr>
                        <a:t>ISCA</a:t>
                      </a:r>
                      <a:endParaRPr lang="fr-FR" sz="1100" b="1" kern="12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15000"/>
                        </a:lnSpc>
                        <a:spcBef>
                          <a:spcPts val="0"/>
                        </a:spcBef>
                        <a:spcAft>
                          <a:spcPts val="0"/>
                        </a:spcAft>
                        <a:buClrTx/>
                        <a:buSzTx/>
                        <a:buFont typeface="Arial" panose="020B0604020202020204" pitchFamily="34" charset="0"/>
                        <a:buNone/>
                        <a:tabLst/>
                        <a:defRPr/>
                      </a:pPr>
                      <a:r>
                        <a:rPr lang="en-GB" sz="1100" kern="1200" dirty="0">
                          <a:solidFill>
                            <a:schemeClr val="tx1"/>
                          </a:solidFill>
                          <a:latin typeface="Open Sans" panose="020B0606030504020204" pitchFamily="34" charset="0"/>
                          <a:ea typeface="Open Sans" panose="020B0606030504020204" pitchFamily="34" charset="0"/>
                          <a:cs typeface="Open Sans" panose="020B0606030504020204" pitchFamily="34" charset="0"/>
                        </a:rPr>
                        <a:t>C:A2:4; C:B1:5</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573909694"/>
                  </a:ext>
                </a:extLst>
              </a:tr>
              <a:tr h="142505">
                <a:tc>
                  <a:txBody>
                    <a:bodyPr/>
                    <a:lstStyle/>
                    <a:p>
                      <a:pPr marL="0" marR="0" lvl="0" indent="0" algn="l" defTabSz="914400" rtl="0" eaLnBrk="1" fontAlgn="auto" latinLnBrk="0" hangingPunct="1">
                        <a:lnSpc>
                          <a:spcPct val="115000"/>
                        </a:lnSpc>
                        <a:spcBef>
                          <a:spcPts val="0"/>
                        </a:spcBef>
                        <a:spcAft>
                          <a:spcPts val="0"/>
                        </a:spcAft>
                        <a:buClrTx/>
                        <a:buSzTx/>
                        <a:buFont typeface="Arial" panose="020B0604020202020204" pitchFamily="34" charset="0"/>
                        <a:buNone/>
                        <a:tabLst/>
                        <a:defRPr/>
                      </a:pPr>
                      <a:r>
                        <a:rPr lang="fr-FR" sz="1100" b="1" kern="1200" dirty="0">
                          <a:solidFill>
                            <a:schemeClr val="tx1"/>
                          </a:solidFill>
                          <a:latin typeface="Open Sans" panose="020B0606030504020204" pitchFamily="34" charset="0"/>
                          <a:ea typeface="Open Sans" panose="020B0606030504020204" pitchFamily="34" charset="0"/>
                          <a:cs typeface="Open Sans" panose="020B0606030504020204" pitchFamily="34" charset="0"/>
                        </a:rPr>
                        <a:t>Skills</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15000"/>
                        </a:lnSpc>
                        <a:spcBef>
                          <a:spcPts val="0"/>
                        </a:spcBef>
                        <a:spcAft>
                          <a:spcPts val="0"/>
                        </a:spcAft>
                        <a:buClrTx/>
                        <a:buSzTx/>
                        <a:buFont typeface="Arial" panose="020B0604020202020204" pitchFamily="34" charset="0"/>
                        <a:buNone/>
                        <a:tabLst/>
                        <a:defRPr/>
                      </a:pPr>
                      <a:r>
                        <a:rPr lang="en-GB" sz="1100" kern="1200" dirty="0">
                          <a:solidFill>
                            <a:schemeClr val="tx1"/>
                          </a:solidFill>
                          <a:latin typeface="Open Sans" panose="020B0606030504020204" pitchFamily="34" charset="0"/>
                          <a:ea typeface="Open Sans" panose="020B0606030504020204" pitchFamily="34" charset="0"/>
                          <a:cs typeface="Open Sans" panose="020B0606030504020204" pitchFamily="34" charset="0"/>
                        </a:rPr>
                        <a:t>Planning / aiming high</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710477542"/>
                  </a:ext>
                </a:extLst>
              </a:tr>
            </a:tbl>
          </a:graphicData>
        </a:graphic>
      </p:graphicFrame>
      <p:pic>
        <p:nvPicPr>
          <p:cNvPr id="22" name="Graphic 21" descr="Clipboard Checked with solid fill">
            <a:extLst>
              <a:ext uri="{FF2B5EF4-FFF2-40B4-BE49-F238E27FC236}">
                <a16:creationId xmlns:a16="http://schemas.microsoft.com/office/drawing/2014/main" id="{B11AA443-6CE4-F7C7-CC5B-DB310228CDA8}"/>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11604848" y="5133167"/>
            <a:ext cx="416505" cy="416505"/>
          </a:xfrm>
          <a:prstGeom prst="rect">
            <a:avLst/>
          </a:prstGeom>
        </p:spPr>
      </p:pic>
    </p:spTree>
    <p:extLst>
      <p:ext uri="{BB962C8B-B14F-4D97-AF65-F5344CB8AC3E}">
        <p14:creationId xmlns:p14="http://schemas.microsoft.com/office/powerpoint/2010/main" val="20858795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D1A7A518-09A7-2333-2035-96D1C50BD32F}"/>
              </a:ext>
            </a:extLst>
          </p:cNvPr>
          <p:cNvSpPr txBox="1"/>
          <p:nvPr/>
        </p:nvSpPr>
        <p:spPr>
          <a:xfrm>
            <a:off x="6336228" y="4201566"/>
            <a:ext cx="5623270" cy="1690460"/>
          </a:xfrm>
          <a:prstGeom prst="roundRect">
            <a:avLst>
              <a:gd name="adj" fmla="val 0"/>
            </a:avLst>
          </a:prstGeom>
          <a:solidFill>
            <a:srgbClr val="FFE4CC"/>
          </a:solidFill>
          <a:ln w="3175">
            <a:solidFill>
              <a:schemeClr val="tx1"/>
            </a:solidFill>
          </a:ln>
        </p:spPr>
        <p:txBody>
          <a:bodyPr wrap="square" lIns="180000" rIns="180000" anchor="ctr" anchorCtr="0">
            <a:noAutofit/>
          </a:bodyPr>
          <a:lstStyle/>
          <a:p>
            <a:pPr lvl="0">
              <a:lnSpc>
                <a:spcPct val="125000"/>
              </a:lnSpc>
              <a:spcAft>
                <a:spcPts val="800"/>
              </a:spcAft>
            </a:pPr>
            <a:r>
              <a:rPr lang="en-GB" sz="2000" b="1" dirty="0">
                <a:latin typeface="Open Sans" panose="020B0606030504020204" pitchFamily="34" charset="0"/>
                <a:ea typeface="Open Sans" panose="020B0606030504020204" pitchFamily="34" charset="0"/>
                <a:cs typeface="Open Sans" panose="020B0606030504020204" pitchFamily="34" charset="0"/>
              </a:rPr>
              <a:t>	    You can keep the career profile</a:t>
            </a:r>
          </a:p>
          <a:p>
            <a:pPr lvl="0">
              <a:lnSpc>
                <a:spcPct val="125000"/>
              </a:lnSpc>
              <a:spcAft>
                <a:spcPts val="800"/>
              </a:spcAft>
            </a:pPr>
            <a:r>
              <a:rPr lang="en-GB" sz="2000" b="1" dirty="0">
                <a:latin typeface="Open Sans" panose="020B0606030504020204" pitchFamily="34" charset="0"/>
                <a:ea typeface="Open Sans" panose="020B0606030504020204" pitchFamily="34" charset="0"/>
                <a:cs typeface="Open Sans" panose="020B0606030504020204" pitchFamily="34" charset="0"/>
              </a:rPr>
              <a:t>	    open during this activity. </a:t>
            </a:r>
          </a:p>
        </p:txBody>
      </p:sp>
      <p:sp>
        <p:nvSpPr>
          <p:cNvPr id="4" name="Title 1">
            <a:extLst>
              <a:ext uri="{FF2B5EF4-FFF2-40B4-BE49-F238E27FC236}">
                <a16:creationId xmlns:a16="http://schemas.microsoft.com/office/drawing/2014/main" id="{DB8E7B2B-E64E-404A-8345-4F0D5D2319EC}"/>
              </a:ext>
            </a:extLst>
          </p:cNvPr>
          <p:cNvSpPr>
            <a:spLocks noGrp="1"/>
          </p:cNvSpPr>
          <p:nvPr>
            <p:ph type="title"/>
          </p:nvPr>
        </p:nvSpPr>
        <p:spPr>
          <a:xfrm>
            <a:off x="165558" y="391263"/>
            <a:ext cx="11595774" cy="669188"/>
          </a:xfrm>
        </p:spPr>
        <p:txBody>
          <a:bodyPr>
            <a:normAutofit/>
          </a:bodyPr>
          <a:lstStyle/>
          <a:p>
            <a:r>
              <a:rPr lang="en-GB" sz="3200" b="1" dirty="0">
                <a:latin typeface="Open Sans" panose="020B0606030504020204"/>
              </a:rPr>
              <a:t>Careers and learning pathways</a:t>
            </a:r>
          </a:p>
        </p:txBody>
      </p:sp>
      <p:grpSp>
        <p:nvGrpSpPr>
          <p:cNvPr id="11" name="Group 10">
            <a:extLst>
              <a:ext uri="{FF2B5EF4-FFF2-40B4-BE49-F238E27FC236}">
                <a16:creationId xmlns:a16="http://schemas.microsoft.com/office/drawing/2014/main" id="{F7B2D739-160B-ED80-019E-E069EFD69883}"/>
              </a:ext>
            </a:extLst>
          </p:cNvPr>
          <p:cNvGrpSpPr/>
          <p:nvPr/>
        </p:nvGrpSpPr>
        <p:grpSpPr>
          <a:xfrm>
            <a:off x="6314068" y="1353014"/>
            <a:ext cx="5645430" cy="2474255"/>
            <a:chOff x="5405377" y="1264368"/>
            <a:chExt cx="6529927" cy="3035640"/>
          </a:xfrm>
        </p:grpSpPr>
        <p:sp>
          <p:nvSpPr>
            <p:cNvPr id="3" name="Rectangle: Folded Corner 2">
              <a:extLst>
                <a:ext uri="{FF2B5EF4-FFF2-40B4-BE49-F238E27FC236}">
                  <a16:creationId xmlns:a16="http://schemas.microsoft.com/office/drawing/2014/main" id="{7605D4F1-89E9-AF8B-0DFD-5759FB674BDC}"/>
                </a:ext>
              </a:extLst>
            </p:cNvPr>
            <p:cNvSpPr/>
            <p:nvPr/>
          </p:nvSpPr>
          <p:spPr>
            <a:xfrm>
              <a:off x="5405377" y="1264368"/>
              <a:ext cx="6529927" cy="3035640"/>
            </a:xfrm>
            <a:prstGeom prst="foldedCorner">
              <a:avLst/>
            </a:prstGeom>
            <a:solidFill>
              <a:schemeClr val="bg1">
                <a:lumMod val="95000"/>
              </a:schemeClr>
            </a:solidFill>
            <a:ln>
              <a:solidFill>
                <a:srgbClr val="7F7F7F"/>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200" b="1" u="sng" dirty="0">
                  <a:solidFill>
                    <a:schemeClr val="tx1"/>
                  </a:solidFill>
                  <a:latin typeface="MV Boli" panose="02000500030200090000" pitchFamily="2" charset="0"/>
                  <a:cs typeface="MV Boli" panose="02000500030200090000" pitchFamily="2" charset="0"/>
                </a:rPr>
                <a:t>Vet</a:t>
              </a:r>
            </a:p>
            <a:p>
              <a:pPr algn="ctr"/>
              <a:endParaRPr lang="en-GB" sz="2200" u="sng" dirty="0">
                <a:solidFill>
                  <a:schemeClr val="tx1"/>
                </a:solidFill>
                <a:latin typeface="MV Boli" panose="02000500030200090000" pitchFamily="2" charset="0"/>
                <a:cs typeface="MV Boli" panose="02000500030200090000" pitchFamily="2" charset="0"/>
              </a:endParaRPr>
            </a:p>
            <a:p>
              <a:pPr algn="ctr"/>
              <a:endParaRPr lang="en-GB" sz="2200" u="sng" dirty="0">
                <a:solidFill>
                  <a:schemeClr val="tx1"/>
                </a:solidFill>
                <a:latin typeface="MV Boli" panose="02000500030200090000" pitchFamily="2" charset="0"/>
                <a:cs typeface="MV Boli" panose="02000500030200090000" pitchFamily="2" charset="0"/>
              </a:endParaRPr>
            </a:p>
            <a:p>
              <a:pPr algn="ctr"/>
              <a:endParaRPr lang="en-GB" sz="2200" u="sng" dirty="0">
                <a:solidFill>
                  <a:schemeClr val="tx1"/>
                </a:solidFill>
                <a:latin typeface="MV Boli" panose="02000500030200090000" pitchFamily="2" charset="0"/>
                <a:cs typeface="MV Boli" panose="02000500030200090000" pitchFamily="2" charset="0"/>
              </a:endParaRPr>
            </a:p>
            <a:p>
              <a:pPr algn="ctr"/>
              <a:endParaRPr lang="en-GB" sz="2200" u="sng" dirty="0">
                <a:solidFill>
                  <a:schemeClr val="tx1"/>
                </a:solidFill>
                <a:latin typeface="MV Boli" panose="02000500030200090000" pitchFamily="2" charset="0"/>
                <a:cs typeface="MV Boli" panose="02000500030200090000" pitchFamily="2" charset="0"/>
              </a:endParaRPr>
            </a:p>
          </p:txBody>
        </p:sp>
        <p:sp>
          <p:nvSpPr>
            <p:cNvPr id="7" name="TextBox 6">
              <a:extLst>
                <a:ext uri="{FF2B5EF4-FFF2-40B4-BE49-F238E27FC236}">
                  <a16:creationId xmlns:a16="http://schemas.microsoft.com/office/drawing/2014/main" id="{43C83572-44C3-4FA9-ADF1-95A63428D331}"/>
                </a:ext>
              </a:extLst>
            </p:cNvPr>
            <p:cNvSpPr txBox="1"/>
            <p:nvPr/>
          </p:nvSpPr>
          <p:spPr>
            <a:xfrm>
              <a:off x="5431008" y="2062727"/>
              <a:ext cx="2039649" cy="868499"/>
            </a:xfrm>
            <a:prstGeom prst="rect">
              <a:avLst/>
            </a:prstGeom>
            <a:noFill/>
          </p:spPr>
          <p:txBody>
            <a:bodyPr wrap="square" rtlCol="0">
              <a:spAutoFit/>
            </a:bodyPr>
            <a:lstStyle/>
            <a:p>
              <a:pPr algn="ctr"/>
              <a:r>
                <a:rPr lang="en-GB" sz="2000" b="1" dirty="0">
                  <a:latin typeface="MV Boli" panose="02000500030200090000" pitchFamily="2" charset="0"/>
                  <a:cs typeface="MV Boli" panose="02000500030200090000" pitchFamily="2" charset="0"/>
                </a:rPr>
                <a:t>Learning</a:t>
              </a:r>
            </a:p>
            <a:p>
              <a:pPr algn="ctr"/>
              <a:r>
                <a:rPr lang="en-GB" sz="2000" b="1" dirty="0">
                  <a:latin typeface="MV Boli" panose="02000500030200090000" pitchFamily="2" charset="0"/>
                  <a:cs typeface="MV Boli" panose="02000500030200090000" pitchFamily="2" charset="0"/>
                </a:rPr>
                <a:t>pathways</a:t>
              </a:r>
            </a:p>
          </p:txBody>
        </p:sp>
        <p:sp>
          <p:nvSpPr>
            <p:cNvPr id="8" name="TextBox 7">
              <a:extLst>
                <a:ext uri="{FF2B5EF4-FFF2-40B4-BE49-F238E27FC236}">
                  <a16:creationId xmlns:a16="http://schemas.microsoft.com/office/drawing/2014/main" id="{A5173048-E720-2E6A-9D8C-F1019E930743}"/>
                </a:ext>
              </a:extLst>
            </p:cNvPr>
            <p:cNvSpPr txBox="1"/>
            <p:nvPr/>
          </p:nvSpPr>
          <p:spPr>
            <a:xfrm>
              <a:off x="7632978" y="2062727"/>
              <a:ext cx="2039649" cy="868499"/>
            </a:xfrm>
            <a:prstGeom prst="rect">
              <a:avLst/>
            </a:prstGeom>
            <a:noFill/>
          </p:spPr>
          <p:txBody>
            <a:bodyPr wrap="square" rtlCol="0">
              <a:spAutoFit/>
            </a:bodyPr>
            <a:lstStyle/>
            <a:p>
              <a:pPr algn="ctr"/>
              <a:r>
                <a:rPr lang="en-GB" sz="2000" b="1" dirty="0">
                  <a:latin typeface="MV Boli" panose="02000500030200090000" pitchFamily="2" charset="0"/>
                  <a:cs typeface="MV Boli" panose="02000500030200090000" pitchFamily="2" charset="0"/>
                </a:rPr>
                <a:t>Qualifications and skills</a:t>
              </a:r>
            </a:p>
          </p:txBody>
        </p:sp>
        <p:sp>
          <p:nvSpPr>
            <p:cNvPr id="9" name="TextBox 8">
              <a:extLst>
                <a:ext uri="{FF2B5EF4-FFF2-40B4-BE49-F238E27FC236}">
                  <a16:creationId xmlns:a16="http://schemas.microsoft.com/office/drawing/2014/main" id="{AD73A6C0-9C20-C7FD-854D-4AD5C0A9A649}"/>
                </a:ext>
              </a:extLst>
            </p:cNvPr>
            <p:cNvSpPr txBox="1"/>
            <p:nvPr/>
          </p:nvSpPr>
          <p:spPr>
            <a:xfrm>
              <a:off x="9877605" y="2062727"/>
              <a:ext cx="2039649" cy="868499"/>
            </a:xfrm>
            <a:prstGeom prst="rect">
              <a:avLst/>
            </a:prstGeom>
            <a:noFill/>
          </p:spPr>
          <p:txBody>
            <a:bodyPr wrap="square" rtlCol="0">
              <a:spAutoFit/>
            </a:bodyPr>
            <a:lstStyle/>
            <a:p>
              <a:pPr algn="ctr"/>
              <a:r>
                <a:rPr lang="en-GB" sz="2000" b="1" dirty="0">
                  <a:latin typeface="MV Boli" panose="02000500030200090000" pitchFamily="2" charset="0"/>
                  <a:cs typeface="MV Boli" panose="02000500030200090000" pitchFamily="2" charset="0"/>
                </a:rPr>
                <a:t>Progression opportunities</a:t>
              </a:r>
            </a:p>
          </p:txBody>
        </p:sp>
        <p:cxnSp>
          <p:nvCxnSpPr>
            <p:cNvPr id="14" name="Straight Connector 13">
              <a:extLst>
                <a:ext uri="{FF2B5EF4-FFF2-40B4-BE49-F238E27FC236}">
                  <a16:creationId xmlns:a16="http://schemas.microsoft.com/office/drawing/2014/main" id="{61FED80C-8323-E3B3-29AF-4DC331AF96D6}"/>
                </a:ext>
              </a:extLst>
            </p:cNvPr>
            <p:cNvCxnSpPr>
              <a:cxnSpLocks/>
            </p:cNvCxnSpPr>
            <p:nvPr/>
          </p:nvCxnSpPr>
          <p:spPr>
            <a:xfrm>
              <a:off x="7470657" y="2062727"/>
              <a:ext cx="0" cy="205786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8040C8D7-5D41-09F6-0A6F-75DD798B271E}"/>
                </a:ext>
              </a:extLst>
            </p:cNvPr>
            <p:cNvCxnSpPr>
              <a:cxnSpLocks/>
            </p:cNvCxnSpPr>
            <p:nvPr/>
          </p:nvCxnSpPr>
          <p:spPr>
            <a:xfrm>
              <a:off x="9877605" y="2062727"/>
              <a:ext cx="0" cy="205786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0" name="TextBox 9">
            <a:extLst>
              <a:ext uri="{FF2B5EF4-FFF2-40B4-BE49-F238E27FC236}">
                <a16:creationId xmlns:a16="http://schemas.microsoft.com/office/drawing/2014/main" id="{F4394BD6-FD87-4E18-A9ED-F8CD818A21CC}"/>
              </a:ext>
            </a:extLst>
          </p:cNvPr>
          <p:cNvSpPr txBox="1"/>
          <p:nvPr/>
        </p:nvSpPr>
        <p:spPr>
          <a:xfrm>
            <a:off x="204754" y="1101925"/>
            <a:ext cx="6117305" cy="4762586"/>
          </a:xfrm>
          <a:prstGeom prst="rect">
            <a:avLst/>
          </a:prstGeom>
          <a:noFill/>
        </p:spPr>
        <p:txBody>
          <a:bodyPr wrap="square" rtlCol="0">
            <a:spAutoFit/>
          </a:bodyPr>
          <a:lstStyle/>
          <a:p>
            <a:pPr marL="342900" indent="-342900">
              <a:lnSpc>
                <a:spcPct val="150000"/>
              </a:lnSpc>
              <a:spcAft>
                <a:spcPts val="600"/>
              </a:spcAft>
              <a:buFont typeface="Arial" panose="020B0604020202020204" pitchFamily="34" charset="0"/>
              <a:buChar char="•"/>
            </a:pPr>
            <a:r>
              <a:rPr lang="en-GB" sz="2200" b="1" dirty="0">
                <a:solidFill>
                  <a:srgbClr val="5B9BD5"/>
                </a:solidFill>
                <a:latin typeface="Open Sans" panose="020B0606030504020204" pitchFamily="34" charset="0"/>
                <a:ea typeface="Open Sans" panose="020B0606030504020204" pitchFamily="34" charset="0"/>
                <a:cs typeface="Open Sans" panose="020B0606030504020204" pitchFamily="34" charset="0"/>
              </a:rPr>
              <a:t>Task 1: </a:t>
            </a:r>
            <a:r>
              <a:rPr lang="en-GB" sz="2200" dirty="0">
                <a:latin typeface="Open Sans" panose="020B0606030504020204" pitchFamily="34" charset="0"/>
                <a:ea typeface="Open Sans" panose="020B0606030504020204" pitchFamily="34" charset="0"/>
                <a:cs typeface="Open Sans" panose="020B0606030504020204" pitchFamily="34" charset="0"/>
              </a:rPr>
              <a:t>Note down the different </a:t>
            </a:r>
            <a:r>
              <a:rPr lang="en-GB" sz="2200" b="1" dirty="0">
                <a:latin typeface="Open Sans" panose="020B0606030504020204" pitchFamily="34" charset="0"/>
                <a:ea typeface="Open Sans" panose="020B0606030504020204" pitchFamily="34" charset="0"/>
                <a:cs typeface="Open Sans" panose="020B0606030504020204" pitchFamily="34" charset="0"/>
              </a:rPr>
              <a:t>learning pathways</a:t>
            </a:r>
            <a:r>
              <a:rPr lang="en-GB" sz="2200" dirty="0">
                <a:latin typeface="Open Sans" panose="020B0606030504020204" pitchFamily="34" charset="0"/>
                <a:ea typeface="Open Sans" panose="020B0606030504020204" pitchFamily="34" charset="0"/>
                <a:cs typeface="Open Sans" panose="020B0606030504020204" pitchFamily="34" charset="0"/>
              </a:rPr>
              <a:t> that might help you to prepare for this career.</a:t>
            </a:r>
          </a:p>
          <a:p>
            <a:pPr marL="342900" indent="-342900">
              <a:lnSpc>
                <a:spcPct val="150000"/>
              </a:lnSpc>
              <a:spcAft>
                <a:spcPts val="600"/>
              </a:spcAft>
              <a:buFont typeface="Arial" panose="020B0604020202020204" pitchFamily="34" charset="0"/>
              <a:buChar char="•"/>
            </a:pPr>
            <a:r>
              <a:rPr lang="en-GB" sz="2200" b="1" dirty="0">
                <a:solidFill>
                  <a:srgbClr val="BD90DC"/>
                </a:solidFill>
                <a:latin typeface="Open Sans" panose="020B0606030504020204" pitchFamily="34" charset="0"/>
                <a:ea typeface="Open Sans" panose="020B0606030504020204" pitchFamily="34" charset="0"/>
                <a:cs typeface="Open Sans" panose="020B0606030504020204" pitchFamily="34" charset="0"/>
              </a:rPr>
              <a:t>Task 2: </a:t>
            </a:r>
            <a:r>
              <a:rPr lang="en-GB" sz="2200" dirty="0">
                <a:latin typeface="Open Sans" panose="020B0606030504020204" pitchFamily="34" charset="0"/>
                <a:ea typeface="Open Sans" panose="020B0606030504020204" pitchFamily="34" charset="0"/>
                <a:cs typeface="Open Sans" panose="020B0606030504020204" pitchFamily="34" charset="0"/>
              </a:rPr>
              <a:t>Note down any </a:t>
            </a:r>
            <a:r>
              <a:rPr lang="en-GB" sz="2200" b="1" dirty="0">
                <a:latin typeface="Open Sans" panose="020B0606030504020204" pitchFamily="34" charset="0"/>
                <a:ea typeface="Open Sans" panose="020B0606030504020204" pitchFamily="34" charset="0"/>
                <a:cs typeface="Open Sans" panose="020B0606030504020204" pitchFamily="34" charset="0"/>
              </a:rPr>
              <a:t>qualifications</a:t>
            </a:r>
            <a:r>
              <a:rPr lang="en-GB" sz="2200" dirty="0">
                <a:latin typeface="Open Sans" panose="020B0606030504020204" pitchFamily="34" charset="0"/>
                <a:ea typeface="Open Sans" panose="020B0606030504020204" pitchFamily="34" charset="0"/>
                <a:cs typeface="Open Sans" panose="020B0606030504020204" pitchFamily="34" charset="0"/>
              </a:rPr>
              <a:t> that are required for this career and the key </a:t>
            </a:r>
            <a:r>
              <a:rPr lang="en-GB" sz="2200" b="1" dirty="0">
                <a:latin typeface="Open Sans" panose="020B0606030504020204" pitchFamily="34" charset="0"/>
                <a:ea typeface="Open Sans" panose="020B0606030504020204" pitchFamily="34" charset="0"/>
                <a:cs typeface="Open Sans" panose="020B0606030504020204" pitchFamily="34" charset="0"/>
              </a:rPr>
              <a:t>skills</a:t>
            </a:r>
            <a:r>
              <a:rPr lang="en-GB" sz="2200" dirty="0">
                <a:latin typeface="Open Sans" panose="020B0606030504020204" pitchFamily="34" charset="0"/>
                <a:ea typeface="Open Sans" panose="020B0606030504020204" pitchFamily="34" charset="0"/>
                <a:cs typeface="Open Sans" panose="020B0606030504020204" pitchFamily="34" charset="0"/>
              </a:rPr>
              <a:t> that would help you in this career.</a:t>
            </a:r>
          </a:p>
          <a:p>
            <a:pPr marL="342900" indent="-342900">
              <a:lnSpc>
                <a:spcPct val="150000"/>
              </a:lnSpc>
              <a:spcAft>
                <a:spcPts val="600"/>
              </a:spcAft>
              <a:buFont typeface="Arial" panose="020B0604020202020204" pitchFamily="34" charset="0"/>
              <a:buChar char="•"/>
            </a:pPr>
            <a:r>
              <a:rPr lang="en-GB" sz="2200" b="1" dirty="0">
                <a:solidFill>
                  <a:srgbClr val="4BC7C8"/>
                </a:solidFill>
                <a:latin typeface="Open Sans" panose="020B0606030504020204" pitchFamily="34" charset="0"/>
                <a:ea typeface="Open Sans" panose="020B0606030504020204" pitchFamily="34" charset="0"/>
                <a:cs typeface="Open Sans" panose="020B0606030504020204" pitchFamily="34" charset="0"/>
              </a:rPr>
              <a:t>Task 3: </a:t>
            </a:r>
            <a:r>
              <a:rPr lang="en-GB" sz="2200" dirty="0">
                <a:latin typeface="Open Sans" panose="020B0606030504020204" pitchFamily="34" charset="0"/>
                <a:ea typeface="Open Sans" panose="020B0606030504020204" pitchFamily="34" charset="0"/>
                <a:cs typeface="Open Sans" panose="020B0606030504020204" pitchFamily="34" charset="0"/>
              </a:rPr>
              <a:t>Note down the </a:t>
            </a:r>
            <a:r>
              <a:rPr lang="en-GB" sz="2200" b="1" dirty="0">
                <a:latin typeface="Open Sans" panose="020B0606030504020204" pitchFamily="34" charset="0"/>
                <a:ea typeface="Open Sans" panose="020B0606030504020204" pitchFamily="34" charset="0"/>
                <a:cs typeface="Open Sans" panose="020B0606030504020204" pitchFamily="34" charset="0"/>
              </a:rPr>
              <a:t>progression opportunities </a:t>
            </a:r>
            <a:r>
              <a:rPr lang="en-GB" sz="2200" dirty="0">
                <a:latin typeface="Open Sans" panose="020B0606030504020204" pitchFamily="34" charset="0"/>
                <a:ea typeface="Open Sans" panose="020B0606030504020204" pitchFamily="34" charset="0"/>
                <a:cs typeface="Open Sans" panose="020B0606030504020204" pitchFamily="34" charset="0"/>
              </a:rPr>
              <a:t>that might be available to you in this career path.</a:t>
            </a:r>
          </a:p>
        </p:txBody>
      </p:sp>
      <p:pic>
        <p:nvPicPr>
          <p:cNvPr id="5" name="Graphic 4" descr="Pen with solid fill">
            <a:extLst>
              <a:ext uri="{FF2B5EF4-FFF2-40B4-BE49-F238E27FC236}">
                <a16:creationId xmlns:a16="http://schemas.microsoft.com/office/drawing/2014/main" id="{ACECA9A0-D606-ADDD-0D0F-1670A4BFD04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050807" y="978717"/>
            <a:ext cx="710525" cy="710525"/>
          </a:xfrm>
          <a:prstGeom prst="rect">
            <a:avLst/>
          </a:prstGeom>
        </p:spPr>
      </p:pic>
      <p:pic>
        <p:nvPicPr>
          <p:cNvPr id="16" name="Graphic 15" descr="Badge with solid fill">
            <a:extLst>
              <a:ext uri="{FF2B5EF4-FFF2-40B4-BE49-F238E27FC236}">
                <a16:creationId xmlns:a16="http://schemas.microsoft.com/office/drawing/2014/main" id="{51CE4519-CFD4-AE8F-F493-85BC674B88B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682860" y="2746788"/>
            <a:ext cx="914400" cy="914400"/>
          </a:xfrm>
          <a:prstGeom prst="rect">
            <a:avLst/>
          </a:prstGeom>
        </p:spPr>
      </p:pic>
      <p:pic>
        <p:nvPicPr>
          <p:cNvPr id="18" name="Graphic 17" descr="Badge 3 with solid fill">
            <a:extLst>
              <a:ext uri="{FF2B5EF4-FFF2-40B4-BE49-F238E27FC236}">
                <a16:creationId xmlns:a16="http://schemas.microsoft.com/office/drawing/2014/main" id="{6F97452B-F7F0-E4AB-726B-56DADBF8ECD6}"/>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0605006" y="2766628"/>
            <a:ext cx="914400" cy="914400"/>
          </a:xfrm>
          <a:prstGeom prst="rect">
            <a:avLst/>
          </a:prstGeom>
        </p:spPr>
      </p:pic>
      <p:pic>
        <p:nvPicPr>
          <p:cNvPr id="21" name="Graphic 20" descr="Badge 1 with solid fill">
            <a:extLst>
              <a:ext uri="{FF2B5EF4-FFF2-40B4-BE49-F238E27FC236}">
                <a16:creationId xmlns:a16="http://schemas.microsoft.com/office/drawing/2014/main" id="{126B2977-3541-3D12-481D-B1B3237501EE}"/>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760715" y="2746788"/>
            <a:ext cx="914400" cy="914400"/>
          </a:xfrm>
          <a:prstGeom prst="rect">
            <a:avLst/>
          </a:prstGeom>
        </p:spPr>
      </p:pic>
      <p:pic>
        <p:nvPicPr>
          <p:cNvPr id="23" name="Graphic 22" descr="Internet with solid fill">
            <a:extLst>
              <a:ext uri="{FF2B5EF4-FFF2-40B4-BE49-F238E27FC236}">
                <a16:creationId xmlns:a16="http://schemas.microsoft.com/office/drawing/2014/main" id="{7AE78B26-8A9A-777A-93C5-3753923D29DE}"/>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6523846" y="4581191"/>
            <a:ext cx="914400" cy="914400"/>
          </a:xfrm>
          <a:prstGeom prst="rect">
            <a:avLst/>
          </a:prstGeom>
        </p:spPr>
      </p:pic>
    </p:spTree>
    <p:extLst>
      <p:ext uri="{BB962C8B-B14F-4D97-AF65-F5344CB8AC3E}">
        <p14:creationId xmlns:p14="http://schemas.microsoft.com/office/powerpoint/2010/main" val="2990683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0">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xEl>
                                              <p:pRg st="2" end="2"/>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B8E7B2B-E64E-404A-8345-4F0D5D2319EC}"/>
              </a:ext>
            </a:extLst>
          </p:cNvPr>
          <p:cNvSpPr>
            <a:spLocks noGrp="1"/>
          </p:cNvSpPr>
          <p:nvPr>
            <p:ph type="title"/>
          </p:nvPr>
        </p:nvSpPr>
        <p:spPr>
          <a:xfrm>
            <a:off x="165558" y="391263"/>
            <a:ext cx="11595774" cy="669188"/>
          </a:xfrm>
        </p:spPr>
        <p:txBody>
          <a:bodyPr>
            <a:normAutofit/>
          </a:bodyPr>
          <a:lstStyle/>
          <a:p>
            <a:r>
              <a:rPr lang="en-GB" sz="3200" b="1" dirty="0">
                <a:latin typeface="Open Sans" panose="020B0606030504020204"/>
              </a:rPr>
              <a:t>Careers and learning pathways: an example</a:t>
            </a:r>
          </a:p>
        </p:txBody>
      </p:sp>
      <p:grpSp>
        <p:nvGrpSpPr>
          <p:cNvPr id="11" name="Group 10">
            <a:extLst>
              <a:ext uri="{FF2B5EF4-FFF2-40B4-BE49-F238E27FC236}">
                <a16:creationId xmlns:a16="http://schemas.microsoft.com/office/drawing/2014/main" id="{F7B2D739-160B-ED80-019E-E069EFD69883}"/>
              </a:ext>
            </a:extLst>
          </p:cNvPr>
          <p:cNvGrpSpPr/>
          <p:nvPr/>
        </p:nvGrpSpPr>
        <p:grpSpPr>
          <a:xfrm>
            <a:off x="266218" y="1353013"/>
            <a:ext cx="11693280" cy="4526269"/>
            <a:chOff x="5405377" y="1264367"/>
            <a:chExt cx="6529927" cy="5553240"/>
          </a:xfrm>
        </p:grpSpPr>
        <p:sp>
          <p:nvSpPr>
            <p:cNvPr id="3" name="Rectangle: Folded Corner 2">
              <a:extLst>
                <a:ext uri="{FF2B5EF4-FFF2-40B4-BE49-F238E27FC236}">
                  <a16:creationId xmlns:a16="http://schemas.microsoft.com/office/drawing/2014/main" id="{7605D4F1-89E9-AF8B-0DFD-5759FB674BDC}"/>
                </a:ext>
              </a:extLst>
            </p:cNvPr>
            <p:cNvSpPr/>
            <p:nvPr/>
          </p:nvSpPr>
          <p:spPr>
            <a:xfrm>
              <a:off x="5405377" y="1264367"/>
              <a:ext cx="6529927" cy="5553240"/>
            </a:xfrm>
            <a:prstGeom prst="foldedCorner">
              <a:avLst/>
            </a:prstGeom>
            <a:solidFill>
              <a:schemeClr val="bg1">
                <a:lumMod val="95000"/>
              </a:schemeClr>
            </a:solidFill>
            <a:ln>
              <a:solidFill>
                <a:srgbClr val="7F7F7F"/>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200" b="1" u="sng" dirty="0">
                  <a:solidFill>
                    <a:schemeClr val="tx1"/>
                  </a:solidFill>
                  <a:latin typeface="MV Boli" panose="02000500030200090000" pitchFamily="2" charset="0"/>
                  <a:cs typeface="MV Boli" panose="02000500030200090000" pitchFamily="2" charset="0"/>
                </a:rPr>
                <a:t>Vet</a:t>
              </a:r>
            </a:p>
            <a:p>
              <a:pPr algn="ctr"/>
              <a:endParaRPr lang="en-GB" sz="2200" u="sng" dirty="0">
                <a:solidFill>
                  <a:schemeClr val="tx1"/>
                </a:solidFill>
                <a:latin typeface="MV Boli" panose="02000500030200090000" pitchFamily="2" charset="0"/>
                <a:cs typeface="MV Boli" panose="02000500030200090000" pitchFamily="2" charset="0"/>
              </a:endParaRPr>
            </a:p>
            <a:p>
              <a:pPr algn="ctr"/>
              <a:endParaRPr lang="en-GB" sz="2200" u="sng" dirty="0">
                <a:solidFill>
                  <a:schemeClr val="tx1"/>
                </a:solidFill>
                <a:latin typeface="MV Boli" panose="02000500030200090000" pitchFamily="2" charset="0"/>
                <a:cs typeface="MV Boli" panose="02000500030200090000" pitchFamily="2" charset="0"/>
              </a:endParaRPr>
            </a:p>
            <a:p>
              <a:pPr algn="ctr"/>
              <a:endParaRPr lang="en-GB" sz="2200" u="sng" dirty="0">
                <a:solidFill>
                  <a:schemeClr val="tx1"/>
                </a:solidFill>
                <a:latin typeface="MV Boli" panose="02000500030200090000" pitchFamily="2" charset="0"/>
                <a:cs typeface="MV Boli" panose="02000500030200090000" pitchFamily="2" charset="0"/>
              </a:endParaRPr>
            </a:p>
            <a:p>
              <a:pPr algn="ctr"/>
              <a:endParaRPr lang="en-GB" sz="2200" u="sng" dirty="0">
                <a:solidFill>
                  <a:schemeClr val="tx1"/>
                </a:solidFill>
                <a:latin typeface="MV Boli" panose="02000500030200090000" pitchFamily="2" charset="0"/>
                <a:cs typeface="MV Boli" panose="02000500030200090000" pitchFamily="2" charset="0"/>
              </a:endParaRPr>
            </a:p>
            <a:p>
              <a:pPr algn="ctr"/>
              <a:endParaRPr lang="en-GB" sz="2200" u="sng" dirty="0">
                <a:solidFill>
                  <a:schemeClr val="tx1"/>
                </a:solidFill>
                <a:latin typeface="MV Boli" panose="02000500030200090000" pitchFamily="2" charset="0"/>
                <a:cs typeface="MV Boli" panose="02000500030200090000" pitchFamily="2" charset="0"/>
              </a:endParaRPr>
            </a:p>
            <a:p>
              <a:pPr algn="ctr"/>
              <a:endParaRPr lang="en-GB" sz="2200" u="sng" dirty="0">
                <a:solidFill>
                  <a:schemeClr val="tx1"/>
                </a:solidFill>
                <a:latin typeface="MV Boli" panose="02000500030200090000" pitchFamily="2" charset="0"/>
                <a:cs typeface="MV Boli" panose="02000500030200090000" pitchFamily="2" charset="0"/>
              </a:endParaRPr>
            </a:p>
            <a:p>
              <a:pPr algn="ctr"/>
              <a:endParaRPr lang="en-GB" sz="2200" u="sng" dirty="0">
                <a:solidFill>
                  <a:schemeClr val="tx1"/>
                </a:solidFill>
                <a:latin typeface="MV Boli" panose="02000500030200090000" pitchFamily="2" charset="0"/>
                <a:cs typeface="MV Boli" panose="02000500030200090000" pitchFamily="2" charset="0"/>
              </a:endParaRPr>
            </a:p>
            <a:p>
              <a:pPr algn="ctr"/>
              <a:endParaRPr lang="en-GB" sz="2200" u="sng" dirty="0">
                <a:solidFill>
                  <a:schemeClr val="tx1"/>
                </a:solidFill>
                <a:latin typeface="MV Boli" panose="02000500030200090000" pitchFamily="2" charset="0"/>
                <a:cs typeface="MV Boli" panose="02000500030200090000" pitchFamily="2" charset="0"/>
              </a:endParaRPr>
            </a:p>
            <a:p>
              <a:pPr algn="ctr"/>
              <a:endParaRPr lang="en-GB" sz="2200" u="sng" dirty="0">
                <a:solidFill>
                  <a:schemeClr val="tx1"/>
                </a:solidFill>
                <a:latin typeface="MV Boli" panose="02000500030200090000" pitchFamily="2" charset="0"/>
                <a:cs typeface="MV Boli" panose="02000500030200090000" pitchFamily="2" charset="0"/>
              </a:endParaRPr>
            </a:p>
          </p:txBody>
        </p:sp>
        <p:sp>
          <p:nvSpPr>
            <p:cNvPr id="7" name="TextBox 6">
              <a:extLst>
                <a:ext uri="{FF2B5EF4-FFF2-40B4-BE49-F238E27FC236}">
                  <a16:creationId xmlns:a16="http://schemas.microsoft.com/office/drawing/2014/main" id="{43C83572-44C3-4FA9-ADF1-95A63428D331}"/>
                </a:ext>
              </a:extLst>
            </p:cNvPr>
            <p:cNvSpPr txBox="1"/>
            <p:nvPr/>
          </p:nvSpPr>
          <p:spPr>
            <a:xfrm>
              <a:off x="5431008" y="2062727"/>
              <a:ext cx="2039649" cy="3134149"/>
            </a:xfrm>
            <a:prstGeom prst="rect">
              <a:avLst/>
            </a:prstGeom>
            <a:noFill/>
          </p:spPr>
          <p:txBody>
            <a:bodyPr wrap="square" rtlCol="0">
              <a:spAutoFit/>
            </a:bodyPr>
            <a:lstStyle/>
            <a:p>
              <a:pPr algn="ctr"/>
              <a:r>
                <a:rPr lang="en-GB" sz="2000" b="1" dirty="0">
                  <a:latin typeface="MV Boli" panose="02000500030200090000" pitchFamily="2" charset="0"/>
                  <a:cs typeface="MV Boli" panose="02000500030200090000" pitchFamily="2" charset="0"/>
                </a:rPr>
                <a:t>Learning pathways</a:t>
              </a:r>
            </a:p>
            <a:p>
              <a:pPr algn="ctr"/>
              <a:endParaRPr lang="en-GB" sz="2000" dirty="0">
                <a:latin typeface="MV Boli" panose="02000500030200090000" pitchFamily="2" charset="0"/>
                <a:cs typeface="MV Boli" panose="02000500030200090000" pitchFamily="2" charset="0"/>
              </a:endParaRPr>
            </a:p>
            <a:p>
              <a:pPr marL="342900" indent="-342900">
                <a:buFont typeface="Arial" panose="020B0604020202020204" pitchFamily="34" charset="0"/>
                <a:buChar char="•"/>
              </a:pPr>
              <a:r>
                <a:rPr lang="en-GB" sz="2000" dirty="0">
                  <a:latin typeface="MV Boli" panose="02000500030200090000" pitchFamily="2" charset="0"/>
                  <a:cs typeface="MV Boli" panose="02000500030200090000" pitchFamily="2" charset="0"/>
                </a:rPr>
                <a:t>Sixth form / college</a:t>
              </a:r>
            </a:p>
            <a:p>
              <a:pPr marL="342900" indent="-342900">
                <a:buFont typeface="Arial" panose="020B0604020202020204" pitchFamily="34" charset="0"/>
                <a:buChar char="•"/>
              </a:pPr>
              <a:endParaRPr lang="en-GB" sz="2000" dirty="0">
                <a:latin typeface="MV Boli" panose="02000500030200090000" pitchFamily="2" charset="0"/>
                <a:cs typeface="MV Boli" panose="02000500030200090000" pitchFamily="2" charset="0"/>
              </a:endParaRPr>
            </a:p>
            <a:p>
              <a:pPr marL="342900" indent="-342900">
                <a:buFont typeface="Arial" panose="020B0604020202020204" pitchFamily="34" charset="0"/>
                <a:buChar char="•"/>
              </a:pPr>
              <a:r>
                <a:rPr lang="en-GB" sz="2000" dirty="0">
                  <a:latin typeface="MV Boli" panose="02000500030200090000" pitchFamily="2" charset="0"/>
                  <a:cs typeface="MV Boli" panose="02000500030200090000" pitchFamily="2" charset="0"/>
                </a:rPr>
                <a:t>Work experience in a veterinary practice</a:t>
              </a:r>
            </a:p>
            <a:p>
              <a:pPr marL="342900" indent="-342900">
                <a:buFont typeface="Arial" panose="020B0604020202020204" pitchFamily="34" charset="0"/>
                <a:buChar char="•"/>
              </a:pPr>
              <a:endParaRPr lang="en-GB" sz="2000" dirty="0">
                <a:latin typeface="MV Boli" panose="02000500030200090000" pitchFamily="2" charset="0"/>
                <a:cs typeface="MV Boli" panose="02000500030200090000" pitchFamily="2" charset="0"/>
              </a:endParaRPr>
            </a:p>
            <a:p>
              <a:pPr marL="342900" indent="-342900">
                <a:buFont typeface="Arial" panose="020B0604020202020204" pitchFamily="34" charset="0"/>
                <a:buChar char="•"/>
              </a:pPr>
              <a:r>
                <a:rPr lang="en-GB" sz="2000" dirty="0">
                  <a:latin typeface="MV Boli" panose="02000500030200090000" pitchFamily="2" charset="0"/>
                  <a:cs typeface="MV Boli" panose="02000500030200090000" pitchFamily="2" charset="0"/>
                </a:rPr>
                <a:t>University</a:t>
              </a:r>
            </a:p>
          </p:txBody>
        </p:sp>
        <p:sp>
          <p:nvSpPr>
            <p:cNvPr id="8" name="TextBox 7">
              <a:extLst>
                <a:ext uri="{FF2B5EF4-FFF2-40B4-BE49-F238E27FC236}">
                  <a16:creationId xmlns:a16="http://schemas.microsoft.com/office/drawing/2014/main" id="{A5173048-E720-2E6A-9D8C-F1019E930743}"/>
                </a:ext>
              </a:extLst>
            </p:cNvPr>
            <p:cNvSpPr txBox="1"/>
            <p:nvPr/>
          </p:nvSpPr>
          <p:spPr>
            <a:xfrm>
              <a:off x="7650516" y="2062727"/>
              <a:ext cx="2039649" cy="4644583"/>
            </a:xfrm>
            <a:prstGeom prst="rect">
              <a:avLst/>
            </a:prstGeom>
            <a:noFill/>
          </p:spPr>
          <p:txBody>
            <a:bodyPr wrap="square" rtlCol="0">
              <a:spAutoFit/>
            </a:bodyPr>
            <a:lstStyle/>
            <a:p>
              <a:pPr algn="ctr"/>
              <a:r>
                <a:rPr lang="en-GB" sz="2000" b="1" dirty="0">
                  <a:latin typeface="MV Boli" panose="02000500030200090000" pitchFamily="2" charset="0"/>
                  <a:cs typeface="MV Boli" panose="02000500030200090000" pitchFamily="2" charset="0"/>
                </a:rPr>
                <a:t>Qualifications and skills</a:t>
              </a:r>
            </a:p>
            <a:p>
              <a:pPr algn="ctr"/>
              <a:endParaRPr lang="en-GB" sz="2000" dirty="0">
                <a:latin typeface="MV Boli" panose="02000500030200090000" pitchFamily="2" charset="0"/>
                <a:cs typeface="MV Boli" panose="02000500030200090000" pitchFamily="2" charset="0"/>
              </a:endParaRPr>
            </a:p>
            <a:p>
              <a:pPr marL="342900" indent="-342900">
                <a:buFont typeface="Arial" panose="020B0604020202020204" pitchFamily="34" charset="0"/>
                <a:buChar char="•"/>
              </a:pPr>
              <a:r>
                <a:rPr lang="en-GB" sz="2000" dirty="0">
                  <a:latin typeface="MV Boli" panose="02000500030200090000" pitchFamily="2" charset="0"/>
                  <a:cs typeface="MV Boli" panose="02000500030200090000" pitchFamily="2" charset="0"/>
                </a:rPr>
                <a:t>2 level 3 science subjects</a:t>
              </a:r>
            </a:p>
            <a:p>
              <a:pPr marL="342900" indent="-342900">
                <a:buFont typeface="Arial" panose="020B0604020202020204" pitchFamily="34" charset="0"/>
                <a:buChar char="•"/>
              </a:pPr>
              <a:r>
                <a:rPr lang="en-GB" sz="2000" dirty="0">
                  <a:latin typeface="MV Boli" panose="02000500030200090000" pitchFamily="2" charset="0"/>
                  <a:cs typeface="MV Boli" panose="02000500030200090000" pitchFamily="2" charset="0"/>
                </a:rPr>
                <a:t>Pass entry exams</a:t>
              </a:r>
            </a:p>
            <a:p>
              <a:pPr marL="342900" indent="-342900">
                <a:buFont typeface="Arial" panose="020B0604020202020204" pitchFamily="34" charset="0"/>
                <a:buChar char="•"/>
              </a:pPr>
              <a:r>
                <a:rPr lang="en-GB" sz="2000" dirty="0">
                  <a:latin typeface="MV Boli" panose="02000500030200090000" pitchFamily="2" charset="0"/>
                  <a:cs typeface="MV Boli" panose="02000500030200090000" pitchFamily="2" charset="0"/>
                </a:rPr>
                <a:t>Veterinary degree</a:t>
              </a:r>
            </a:p>
            <a:p>
              <a:pPr marL="342900" indent="-342900">
                <a:buFont typeface="Arial" panose="020B0604020202020204" pitchFamily="34" charset="0"/>
                <a:buChar char="•"/>
              </a:pPr>
              <a:r>
                <a:rPr lang="en-GB" sz="2000" dirty="0">
                  <a:latin typeface="MV Boli" panose="02000500030200090000" pitchFamily="2" charset="0"/>
                  <a:cs typeface="MV Boli" panose="02000500030200090000" pitchFamily="2" charset="0"/>
                </a:rPr>
                <a:t>Registration with an accredited veterinary organisation</a:t>
              </a:r>
            </a:p>
            <a:p>
              <a:pPr marL="342900" indent="-342900">
                <a:buFont typeface="Arial" panose="020B0604020202020204" pitchFamily="34" charset="0"/>
                <a:buChar char="•"/>
              </a:pPr>
              <a:r>
                <a:rPr lang="en-GB" sz="2000" dirty="0">
                  <a:latin typeface="MV Boli" panose="02000500030200090000" pitchFamily="2" charset="0"/>
                  <a:cs typeface="MV Boli" panose="02000500030200090000" pitchFamily="2" charset="0"/>
                </a:rPr>
                <a:t>Communication, problem-solving, practical skills, accountability, ethical judgement</a:t>
              </a:r>
            </a:p>
          </p:txBody>
        </p:sp>
        <p:sp>
          <p:nvSpPr>
            <p:cNvPr id="9" name="TextBox 8">
              <a:extLst>
                <a:ext uri="{FF2B5EF4-FFF2-40B4-BE49-F238E27FC236}">
                  <a16:creationId xmlns:a16="http://schemas.microsoft.com/office/drawing/2014/main" id="{AD73A6C0-9C20-C7FD-854D-4AD5C0A9A649}"/>
                </a:ext>
              </a:extLst>
            </p:cNvPr>
            <p:cNvSpPr txBox="1"/>
            <p:nvPr/>
          </p:nvSpPr>
          <p:spPr>
            <a:xfrm>
              <a:off x="9877605" y="2062727"/>
              <a:ext cx="2039649" cy="4644583"/>
            </a:xfrm>
            <a:prstGeom prst="rect">
              <a:avLst/>
            </a:prstGeom>
            <a:noFill/>
          </p:spPr>
          <p:txBody>
            <a:bodyPr wrap="square" rtlCol="0">
              <a:spAutoFit/>
            </a:bodyPr>
            <a:lstStyle/>
            <a:p>
              <a:pPr algn="ctr"/>
              <a:r>
                <a:rPr lang="en-GB" sz="2000" b="1" dirty="0">
                  <a:latin typeface="MV Boli" panose="02000500030200090000" pitchFamily="2" charset="0"/>
                  <a:cs typeface="MV Boli" panose="02000500030200090000" pitchFamily="2" charset="0"/>
                </a:rPr>
                <a:t>Progression opportunities</a:t>
              </a:r>
            </a:p>
            <a:p>
              <a:pPr algn="ctr"/>
              <a:endParaRPr lang="en-GB" sz="2000" dirty="0">
                <a:latin typeface="MV Boli" panose="02000500030200090000" pitchFamily="2" charset="0"/>
                <a:cs typeface="MV Boli" panose="02000500030200090000" pitchFamily="2" charset="0"/>
              </a:endParaRPr>
            </a:p>
            <a:p>
              <a:pPr marL="342900" indent="-342900">
                <a:buFont typeface="Arial" panose="020B0604020202020204" pitchFamily="34" charset="0"/>
                <a:buChar char="•"/>
              </a:pPr>
              <a:r>
                <a:rPr lang="en-GB" sz="2000" dirty="0">
                  <a:latin typeface="MV Boli" panose="02000500030200090000" pitchFamily="2" charset="0"/>
                  <a:cs typeface="MV Boli" panose="02000500030200090000" pitchFamily="2" charset="0"/>
                </a:rPr>
                <a:t>Specialise in areas like dermatology or specialise in treating particular animals</a:t>
              </a:r>
            </a:p>
            <a:p>
              <a:pPr marL="342900" indent="-342900">
                <a:buFont typeface="Arial" panose="020B0604020202020204" pitchFamily="34" charset="0"/>
                <a:buChar char="•"/>
              </a:pPr>
              <a:endParaRPr lang="en-GB" sz="2000" dirty="0">
                <a:latin typeface="MV Boli" panose="02000500030200090000" pitchFamily="2" charset="0"/>
                <a:cs typeface="MV Boli" panose="02000500030200090000" pitchFamily="2" charset="0"/>
              </a:endParaRPr>
            </a:p>
            <a:p>
              <a:pPr marL="342900" indent="-342900">
                <a:buFont typeface="Arial" panose="020B0604020202020204" pitchFamily="34" charset="0"/>
                <a:buChar char="•"/>
              </a:pPr>
              <a:r>
                <a:rPr lang="en-GB" sz="2000" dirty="0">
                  <a:latin typeface="MV Boli" panose="02000500030200090000" pitchFamily="2" charset="0"/>
                  <a:cs typeface="MV Boli" panose="02000500030200090000" pitchFamily="2" charset="0"/>
                </a:rPr>
                <a:t>Career in environmental conservation</a:t>
              </a:r>
            </a:p>
            <a:p>
              <a:pPr marL="342900" indent="-342900">
                <a:buFont typeface="Arial" panose="020B0604020202020204" pitchFamily="34" charset="0"/>
                <a:buChar char="•"/>
              </a:pPr>
              <a:endParaRPr lang="en-GB" sz="2000" dirty="0">
                <a:latin typeface="MV Boli" panose="02000500030200090000" pitchFamily="2" charset="0"/>
                <a:cs typeface="MV Boli" panose="02000500030200090000" pitchFamily="2" charset="0"/>
              </a:endParaRPr>
            </a:p>
            <a:p>
              <a:pPr marL="342900" indent="-342900">
                <a:buFont typeface="Arial" panose="020B0604020202020204" pitchFamily="34" charset="0"/>
                <a:buChar char="•"/>
              </a:pPr>
              <a:r>
                <a:rPr lang="en-GB" sz="2000" dirty="0">
                  <a:latin typeface="MV Boli" panose="02000500030200090000" pitchFamily="2" charset="0"/>
                  <a:cs typeface="MV Boli" panose="02000500030200090000" pitchFamily="2" charset="0"/>
                </a:rPr>
                <a:t>Career in research / teaching</a:t>
              </a:r>
            </a:p>
          </p:txBody>
        </p:sp>
        <p:cxnSp>
          <p:nvCxnSpPr>
            <p:cNvPr id="14" name="Straight Connector 13">
              <a:extLst>
                <a:ext uri="{FF2B5EF4-FFF2-40B4-BE49-F238E27FC236}">
                  <a16:creationId xmlns:a16="http://schemas.microsoft.com/office/drawing/2014/main" id="{61FED80C-8323-E3B3-29AF-4DC331AF96D6}"/>
                </a:ext>
              </a:extLst>
            </p:cNvPr>
            <p:cNvCxnSpPr>
              <a:cxnSpLocks/>
            </p:cNvCxnSpPr>
            <p:nvPr/>
          </p:nvCxnSpPr>
          <p:spPr>
            <a:xfrm>
              <a:off x="7632978" y="2062727"/>
              <a:ext cx="0" cy="4471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8040C8D7-5D41-09F6-0A6F-75DD798B271E}"/>
                </a:ext>
              </a:extLst>
            </p:cNvPr>
            <p:cNvCxnSpPr>
              <a:cxnSpLocks/>
            </p:cNvCxnSpPr>
            <p:nvPr/>
          </p:nvCxnSpPr>
          <p:spPr>
            <a:xfrm>
              <a:off x="9877605" y="2062727"/>
              <a:ext cx="0" cy="4471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5" name="Graphic 4" descr="Pen with solid fill">
            <a:extLst>
              <a:ext uri="{FF2B5EF4-FFF2-40B4-BE49-F238E27FC236}">
                <a16:creationId xmlns:a16="http://schemas.microsoft.com/office/drawing/2014/main" id="{ACECA9A0-D606-ADDD-0D0F-1670A4BFD04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050807" y="978717"/>
            <a:ext cx="710525" cy="710525"/>
          </a:xfrm>
          <a:prstGeom prst="rect">
            <a:avLst/>
          </a:prstGeom>
        </p:spPr>
      </p:pic>
    </p:spTree>
    <p:extLst>
      <p:ext uri="{BB962C8B-B14F-4D97-AF65-F5344CB8AC3E}">
        <p14:creationId xmlns:p14="http://schemas.microsoft.com/office/powerpoint/2010/main" val="14755255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Group 27">
            <a:extLst>
              <a:ext uri="{FF2B5EF4-FFF2-40B4-BE49-F238E27FC236}">
                <a16:creationId xmlns:a16="http://schemas.microsoft.com/office/drawing/2014/main" id="{8A9E719E-5590-0456-516D-C07E56247573}"/>
              </a:ext>
            </a:extLst>
          </p:cNvPr>
          <p:cNvGrpSpPr/>
          <p:nvPr/>
        </p:nvGrpSpPr>
        <p:grpSpPr>
          <a:xfrm>
            <a:off x="57524" y="1805049"/>
            <a:ext cx="11986949" cy="4096987"/>
            <a:chOff x="303369" y="2186383"/>
            <a:chExt cx="11449296" cy="3451389"/>
          </a:xfrm>
          <a:effectLst>
            <a:outerShdw blurRad="50800" dist="38100" dir="2700000" algn="tl" rotWithShape="0">
              <a:prstClr val="black">
                <a:alpha val="40000"/>
              </a:prstClr>
            </a:outerShdw>
          </a:effectLst>
        </p:grpSpPr>
        <p:sp>
          <p:nvSpPr>
            <p:cNvPr id="19" name="Cloud 18">
              <a:extLst>
                <a:ext uri="{FF2B5EF4-FFF2-40B4-BE49-F238E27FC236}">
                  <a16:creationId xmlns:a16="http://schemas.microsoft.com/office/drawing/2014/main" id="{2F9B3C90-417C-DB0D-8F9F-80B4027C9A4B}"/>
                </a:ext>
              </a:extLst>
            </p:cNvPr>
            <p:cNvSpPr/>
            <p:nvPr/>
          </p:nvSpPr>
          <p:spPr>
            <a:xfrm>
              <a:off x="303369" y="2186383"/>
              <a:ext cx="3733510" cy="3451389"/>
            </a:xfrm>
            <a:prstGeom prst="cloud">
              <a:avLst/>
            </a:prstGeom>
            <a:solidFill>
              <a:srgbClr val="DAE9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ECDFF5"/>
                </a:solidFill>
              </a:endParaRPr>
            </a:p>
          </p:txBody>
        </p:sp>
        <p:sp>
          <p:nvSpPr>
            <p:cNvPr id="24" name="Cloud 23">
              <a:extLst>
                <a:ext uri="{FF2B5EF4-FFF2-40B4-BE49-F238E27FC236}">
                  <a16:creationId xmlns:a16="http://schemas.microsoft.com/office/drawing/2014/main" id="{B00B8C82-82B2-D16E-02C4-8E6D66079566}"/>
                </a:ext>
              </a:extLst>
            </p:cNvPr>
            <p:cNvSpPr/>
            <p:nvPr/>
          </p:nvSpPr>
          <p:spPr>
            <a:xfrm>
              <a:off x="4160431" y="2186383"/>
              <a:ext cx="3734242" cy="3451389"/>
            </a:xfrm>
            <a:prstGeom prst="cloud">
              <a:avLst/>
            </a:prstGeom>
            <a:solidFill>
              <a:srgbClr val="ECDF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ECDFF5"/>
                </a:solidFill>
              </a:endParaRPr>
            </a:p>
          </p:txBody>
        </p:sp>
        <p:sp>
          <p:nvSpPr>
            <p:cNvPr id="26" name="Cloud 25">
              <a:extLst>
                <a:ext uri="{FF2B5EF4-FFF2-40B4-BE49-F238E27FC236}">
                  <a16:creationId xmlns:a16="http://schemas.microsoft.com/office/drawing/2014/main" id="{46793949-7A75-DE0A-1E0F-5376DF890D24}"/>
                </a:ext>
              </a:extLst>
            </p:cNvPr>
            <p:cNvSpPr/>
            <p:nvPr/>
          </p:nvSpPr>
          <p:spPr>
            <a:xfrm>
              <a:off x="8018423" y="2186383"/>
              <a:ext cx="3734242" cy="3451389"/>
            </a:xfrm>
            <a:prstGeom prst="cloud">
              <a:avLst/>
            </a:prstGeom>
            <a:solidFill>
              <a:srgbClr val="C9F0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ECDFF5"/>
                </a:solidFill>
              </a:endParaRPr>
            </a:p>
          </p:txBody>
        </p:sp>
      </p:grpSp>
      <p:sp>
        <p:nvSpPr>
          <p:cNvPr id="4" name="Title 1">
            <a:extLst>
              <a:ext uri="{FF2B5EF4-FFF2-40B4-BE49-F238E27FC236}">
                <a16:creationId xmlns:a16="http://schemas.microsoft.com/office/drawing/2014/main" id="{DB8E7B2B-E64E-404A-8345-4F0D5D2319EC}"/>
              </a:ext>
            </a:extLst>
          </p:cNvPr>
          <p:cNvSpPr>
            <a:spLocks noGrp="1"/>
          </p:cNvSpPr>
          <p:nvPr>
            <p:ph type="title"/>
          </p:nvPr>
        </p:nvSpPr>
        <p:spPr>
          <a:xfrm>
            <a:off x="165558" y="391263"/>
            <a:ext cx="11595774" cy="669188"/>
          </a:xfrm>
        </p:spPr>
        <p:txBody>
          <a:bodyPr>
            <a:normAutofit/>
          </a:bodyPr>
          <a:lstStyle/>
          <a:p>
            <a:r>
              <a:rPr lang="en-GB" sz="3200" b="1" dirty="0">
                <a:latin typeface="Open Sans" panose="020B0606030504020204"/>
              </a:rPr>
              <a:t>Careers and learning pathways: reflection (5 mins)</a:t>
            </a:r>
          </a:p>
        </p:txBody>
      </p:sp>
      <p:sp>
        <p:nvSpPr>
          <p:cNvPr id="10" name="TextBox 9">
            <a:extLst>
              <a:ext uri="{FF2B5EF4-FFF2-40B4-BE49-F238E27FC236}">
                <a16:creationId xmlns:a16="http://schemas.microsoft.com/office/drawing/2014/main" id="{F4394BD6-FD87-4E18-A9ED-F8CD818A21CC}"/>
              </a:ext>
            </a:extLst>
          </p:cNvPr>
          <p:cNvSpPr txBox="1"/>
          <p:nvPr/>
        </p:nvSpPr>
        <p:spPr>
          <a:xfrm>
            <a:off x="204754" y="1044050"/>
            <a:ext cx="11427803" cy="546047"/>
          </a:xfrm>
          <a:prstGeom prst="rect">
            <a:avLst/>
          </a:prstGeom>
          <a:noFill/>
        </p:spPr>
        <p:txBody>
          <a:bodyPr wrap="square" rtlCol="0">
            <a:spAutoFit/>
          </a:bodyPr>
          <a:lstStyle/>
          <a:p>
            <a:pPr>
              <a:lnSpc>
                <a:spcPct val="150000"/>
              </a:lnSpc>
              <a:spcAft>
                <a:spcPts val="600"/>
              </a:spcAft>
            </a:pPr>
            <a:r>
              <a:rPr lang="en-GB" sz="2200" dirty="0">
                <a:latin typeface="Open Sans" panose="020B0606030504020204" pitchFamily="34" charset="0"/>
                <a:ea typeface="Open Sans" panose="020B0606030504020204" pitchFamily="34" charset="0"/>
                <a:cs typeface="Open Sans" panose="020B0606030504020204" pitchFamily="34" charset="0"/>
              </a:rPr>
              <a:t>Select at least one of the following sentences to complete:</a:t>
            </a:r>
          </a:p>
        </p:txBody>
      </p:sp>
      <p:sp>
        <p:nvSpPr>
          <p:cNvPr id="20" name="TextBox 19">
            <a:extLst>
              <a:ext uri="{FF2B5EF4-FFF2-40B4-BE49-F238E27FC236}">
                <a16:creationId xmlns:a16="http://schemas.microsoft.com/office/drawing/2014/main" id="{FD496ADE-5253-BB66-CEB9-896050DF7D0D}"/>
              </a:ext>
            </a:extLst>
          </p:cNvPr>
          <p:cNvSpPr txBox="1"/>
          <p:nvPr/>
        </p:nvSpPr>
        <p:spPr>
          <a:xfrm>
            <a:off x="836190" y="2292856"/>
            <a:ext cx="2442267" cy="2813142"/>
          </a:xfrm>
          <a:prstGeom prst="rect">
            <a:avLst/>
          </a:prstGeom>
          <a:noFill/>
        </p:spPr>
        <p:txBody>
          <a:bodyPr wrap="square" rtlCol="0">
            <a:spAutoFit/>
          </a:bodyPr>
          <a:lstStyle/>
          <a:p>
            <a:pPr lvl="0" algn="ctr">
              <a:lnSpc>
                <a:spcPct val="150000"/>
              </a:lnSpc>
              <a:spcAft>
                <a:spcPts val="2400"/>
              </a:spcAft>
              <a:defRPr/>
            </a:pPr>
            <a:r>
              <a:rPr lang="en-GB" sz="2000" dirty="0">
                <a:solidFill>
                  <a:prstClr val="black"/>
                </a:solidFill>
                <a:latin typeface="Open Sans" panose="020B0606030504020204"/>
              </a:rPr>
              <a:t>It’s important to find out about the possible </a:t>
            </a:r>
            <a:r>
              <a:rPr lang="en-GB" sz="2000" b="1" dirty="0">
                <a:solidFill>
                  <a:prstClr val="black"/>
                </a:solidFill>
                <a:latin typeface="Open Sans" panose="020B0606030504020204"/>
              </a:rPr>
              <a:t>learning pathways</a:t>
            </a:r>
            <a:r>
              <a:rPr lang="en-GB" sz="2000" dirty="0">
                <a:solidFill>
                  <a:prstClr val="black"/>
                </a:solidFill>
                <a:latin typeface="Open Sans" panose="020B0606030504020204"/>
              </a:rPr>
              <a:t> related to your career goals because…</a:t>
            </a:r>
            <a:endParaRPr kumimoji="0" lang="en-GB" sz="2000" b="0" i="0" u="none" strike="noStrike" kern="1200" cap="none" spc="0" normalizeH="0" baseline="0" noProof="0" dirty="0">
              <a:ln>
                <a:noFill/>
              </a:ln>
              <a:solidFill>
                <a:prstClr val="black"/>
              </a:solidFill>
              <a:effectLst/>
              <a:uLnTx/>
              <a:uFillTx/>
              <a:latin typeface="Open Sans" panose="020B0606030504020204"/>
            </a:endParaRPr>
          </a:p>
        </p:txBody>
      </p:sp>
      <p:sp>
        <p:nvSpPr>
          <p:cNvPr id="25" name="TextBox 24">
            <a:extLst>
              <a:ext uri="{FF2B5EF4-FFF2-40B4-BE49-F238E27FC236}">
                <a16:creationId xmlns:a16="http://schemas.microsoft.com/office/drawing/2014/main" id="{692793EB-A9CF-FE32-0DD7-D1EF97C2CC11}"/>
              </a:ext>
            </a:extLst>
          </p:cNvPr>
          <p:cNvSpPr txBox="1"/>
          <p:nvPr/>
        </p:nvSpPr>
        <p:spPr>
          <a:xfrm>
            <a:off x="4738007" y="2292856"/>
            <a:ext cx="2715981" cy="2813142"/>
          </a:xfrm>
          <a:prstGeom prst="rect">
            <a:avLst/>
          </a:prstGeom>
          <a:noFill/>
        </p:spPr>
        <p:txBody>
          <a:bodyPr wrap="square" rtlCol="0">
            <a:spAutoFit/>
          </a:bodyPr>
          <a:lstStyle/>
          <a:p>
            <a:pPr lvl="0" algn="ctr">
              <a:lnSpc>
                <a:spcPct val="150000"/>
              </a:lnSpc>
              <a:spcAft>
                <a:spcPts val="2400"/>
              </a:spcAft>
              <a:defRPr/>
            </a:pPr>
            <a:r>
              <a:rPr lang="en-GB" sz="2000" dirty="0">
                <a:solidFill>
                  <a:prstClr val="black"/>
                </a:solidFill>
                <a:latin typeface="Open Sans" panose="020B0606030504020204"/>
              </a:rPr>
              <a:t>It’s important to find out about the </a:t>
            </a:r>
            <a:r>
              <a:rPr lang="en-GB" sz="2000" b="1" dirty="0">
                <a:solidFill>
                  <a:prstClr val="black"/>
                </a:solidFill>
                <a:latin typeface="Open Sans" panose="020B0606030504020204"/>
              </a:rPr>
              <a:t>qualifications</a:t>
            </a:r>
            <a:r>
              <a:rPr lang="en-GB" sz="2000" dirty="0">
                <a:solidFill>
                  <a:prstClr val="black"/>
                </a:solidFill>
                <a:latin typeface="Open Sans" panose="020B0606030504020204"/>
              </a:rPr>
              <a:t> and </a:t>
            </a:r>
            <a:r>
              <a:rPr lang="en-GB" sz="2000" b="1" dirty="0">
                <a:solidFill>
                  <a:prstClr val="black"/>
                </a:solidFill>
                <a:latin typeface="Open Sans" panose="020B0606030504020204"/>
              </a:rPr>
              <a:t>skills</a:t>
            </a:r>
            <a:r>
              <a:rPr lang="en-GB" sz="2000" dirty="0">
                <a:solidFill>
                  <a:prstClr val="black"/>
                </a:solidFill>
                <a:latin typeface="Open Sans" panose="020B0606030504020204"/>
              </a:rPr>
              <a:t> required to reach your career goals because…</a:t>
            </a:r>
            <a:endParaRPr kumimoji="0" lang="en-GB" sz="2000" b="0" i="0" u="none" strike="noStrike" kern="1200" cap="none" spc="0" normalizeH="0" baseline="0" noProof="0" dirty="0">
              <a:ln>
                <a:noFill/>
              </a:ln>
              <a:solidFill>
                <a:prstClr val="black"/>
              </a:solidFill>
              <a:effectLst/>
              <a:uLnTx/>
              <a:uFillTx/>
              <a:latin typeface="Open Sans" panose="020B0606030504020204"/>
            </a:endParaRPr>
          </a:p>
        </p:txBody>
      </p:sp>
      <p:sp>
        <p:nvSpPr>
          <p:cNvPr id="27" name="TextBox 26">
            <a:extLst>
              <a:ext uri="{FF2B5EF4-FFF2-40B4-BE49-F238E27FC236}">
                <a16:creationId xmlns:a16="http://schemas.microsoft.com/office/drawing/2014/main" id="{6F19AE87-9404-1C63-9A7C-C770FDDB137F}"/>
              </a:ext>
            </a:extLst>
          </p:cNvPr>
          <p:cNvSpPr txBox="1"/>
          <p:nvPr/>
        </p:nvSpPr>
        <p:spPr>
          <a:xfrm>
            <a:off x="8647608" y="2304340"/>
            <a:ext cx="2838934" cy="2813142"/>
          </a:xfrm>
          <a:prstGeom prst="rect">
            <a:avLst/>
          </a:prstGeom>
          <a:noFill/>
        </p:spPr>
        <p:txBody>
          <a:bodyPr wrap="square" rtlCol="0">
            <a:spAutoFit/>
          </a:bodyPr>
          <a:lstStyle/>
          <a:p>
            <a:pPr lvl="0" algn="ctr">
              <a:lnSpc>
                <a:spcPct val="150000"/>
              </a:lnSpc>
              <a:spcAft>
                <a:spcPts val="2400"/>
              </a:spcAft>
              <a:defRPr/>
            </a:pPr>
            <a:r>
              <a:rPr lang="en-GB" sz="2000" dirty="0">
                <a:solidFill>
                  <a:prstClr val="black"/>
                </a:solidFill>
                <a:latin typeface="Open Sans" panose="020B0606030504020204"/>
              </a:rPr>
              <a:t>It’s important to find out about the </a:t>
            </a:r>
            <a:r>
              <a:rPr lang="en-GB" sz="2000" b="1" dirty="0">
                <a:solidFill>
                  <a:prstClr val="black"/>
                </a:solidFill>
                <a:latin typeface="Open Sans" panose="020B0606030504020204"/>
              </a:rPr>
              <a:t>progression opportunities </a:t>
            </a:r>
            <a:r>
              <a:rPr lang="en-GB" sz="2000" dirty="0">
                <a:solidFill>
                  <a:prstClr val="black"/>
                </a:solidFill>
                <a:latin typeface="Open Sans" panose="020B0606030504020204"/>
              </a:rPr>
              <a:t>related to your career goals because…</a:t>
            </a:r>
            <a:endParaRPr kumimoji="0" lang="en-GB" sz="2000" i="0" u="none" strike="noStrike" kern="1200" cap="none" spc="0" normalizeH="0" baseline="0" noProof="0" dirty="0">
              <a:ln>
                <a:noFill/>
              </a:ln>
              <a:solidFill>
                <a:prstClr val="black"/>
              </a:solidFill>
              <a:effectLst/>
              <a:uLnTx/>
              <a:uFillTx/>
              <a:latin typeface="Open Sans" panose="020B0606030504020204"/>
            </a:endParaRPr>
          </a:p>
        </p:txBody>
      </p:sp>
      <p:pic>
        <p:nvPicPr>
          <p:cNvPr id="30" name="Graphic 29" descr="Badge 3 with solid fill">
            <a:extLst>
              <a:ext uri="{FF2B5EF4-FFF2-40B4-BE49-F238E27FC236}">
                <a16:creationId xmlns:a16="http://schemas.microsoft.com/office/drawing/2014/main" id="{37CAC9C2-3397-A510-CD5F-13FFF41B09E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898687" y="6029377"/>
            <a:ext cx="914400" cy="914400"/>
          </a:xfrm>
          <a:prstGeom prst="rect">
            <a:avLst/>
          </a:prstGeom>
        </p:spPr>
      </p:pic>
    </p:spTree>
    <p:extLst>
      <p:ext uri="{BB962C8B-B14F-4D97-AF65-F5344CB8AC3E}">
        <p14:creationId xmlns:p14="http://schemas.microsoft.com/office/powerpoint/2010/main" val="37945168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5" grpId="0"/>
      <p:bldP spid="2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0173732-2920-EB0B-83C2-3719155CA6E5}"/>
              </a:ext>
            </a:extLst>
          </p:cNvPr>
          <p:cNvSpPr txBox="1"/>
          <p:nvPr/>
        </p:nvSpPr>
        <p:spPr>
          <a:xfrm>
            <a:off x="146059" y="822204"/>
            <a:ext cx="11453795" cy="1120155"/>
          </a:xfrm>
          <a:prstGeom prst="roundRect">
            <a:avLst/>
          </a:prstGeom>
          <a:solidFill>
            <a:schemeClr val="bg1"/>
          </a:solidFill>
        </p:spPr>
        <p:txBody>
          <a:bodyPr wrap="square" anchor="ctr" anchorCtr="0">
            <a:noAutofit/>
          </a:bodyPr>
          <a:lstStyle/>
          <a:p>
            <a:pPr marL="0" marR="0" lvl="0" indent="0" defTabSz="914400" rtl="0" eaLnBrk="1" fontAlgn="auto" latinLnBrk="0" hangingPunct="1">
              <a:lnSpc>
                <a:spcPct val="150000"/>
              </a:lnSpc>
              <a:spcBef>
                <a:spcPts val="0"/>
              </a:spcBef>
              <a:spcAft>
                <a:spcPts val="800"/>
              </a:spcAft>
              <a:buClrTx/>
              <a:buSzTx/>
              <a:buFontTx/>
              <a:buNone/>
              <a:tabLst/>
              <a:defRPr/>
            </a:pPr>
            <a:r>
              <a:rPr kumimoji="0" lang="en-GB" sz="2200" b="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Select at least one of the following (incorrect!) statements from school students who don’t see the value of researching different learning pathways and </a:t>
            </a:r>
            <a:r>
              <a:rPr kumimoji="0" lang="en-GB" sz="2200" b="1"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draft a reply</a:t>
            </a:r>
            <a:r>
              <a:rPr kumimoji="0" lang="en-GB" sz="2200" b="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a:t>
            </a:r>
          </a:p>
        </p:txBody>
      </p:sp>
      <p:sp>
        <p:nvSpPr>
          <p:cNvPr id="4" name="Title 1">
            <a:extLst>
              <a:ext uri="{FF2B5EF4-FFF2-40B4-BE49-F238E27FC236}">
                <a16:creationId xmlns:a16="http://schemas.microsoft.com/office/drawing/2014/main" id="{DB8E7B2B-E64E-404A-8345-4F0D5D2319EC}"/>
              </a:ext>
            </a:extLst>
          </p:cNvPr>
          <p:cNvSpPr>
            <a:spLocks noGrp="1"/>
          </p:cNvSpPr>
          <p:nvPr>
            <p:ph type="title"/>
          </p:nvPr>
        </p:nvSpPr>
        <p:spPr>
          <a:xfrm>
            <a:off x="180654" y="338209"/>
            <a:ext cx="11419200" cy="669188"/>
          </a:xfrm>
        </p:spPr>
        <p:txBody>
          <a:bodyPr>
            <a:noAutofit/>
          </a:bodyPr>
          <a:lstStyle/>
          <a:p>
            <a:pPr>
              <a:lnSpc>
                <a:spcPct val="107000"/>
              </a:lnSpc>
              <a:spcAft>
                <a:spcPts val="800"/>
              </a:spcAft>
            </a:pPr>
            <a:r>
              <a:rPr lang="en-GB" sz="3200" b="1" dirty="0">
                <a:effectLst/>
                <a:latin typeface="Open sans" panose="020B0606030504020204" pitchFamily="34" charset="0"/>
                <a:ea typeface="Open sans" panose="020B0606030504020204" pitchFamily="34" charset="0"/>
                <a:cs typeface="Open sans" panose="020B0606030504020204" pitchFamily="34" charset="0"/>
              </a:rPr>
              <a:t>Incorrect assumptions (10 mins)</a:t>
            </a:r>
            <a:endParaRPr lang="en-GB" sz="3200" dirty="0">
              <a:effectLst/>
              <a:latin typeface="Open sans" panose="020B0606030504020204" pitchFamily="34" charset="0"/>
              <a:ea typeface="Open sans" panose="020B0606030504020204" pitchFamily="34" charset="0"/>
              <a:cs typeface="Open sans" panose="020B0606030504020204" pitchFamily="34" charset="0"/>
            </a:endParaRPr>
          </a:p>
        </p:txBody>
      </p:sp>
      <p:sp>
        <p:nvSpPr>
          <p:cNvPr id="6" name="TextBox 5">
            <a:extLst>
              <a:ext uri="{FF2B5EF4-FFF2-40B4-BE49-F238E27FC236}">
                <a16:creationId xmlns:a16="http://schemas.microsoft.com/office/drawing/2014/main" id="{1B574CA0-CF89-5F31-9C05-B0CAFF2DB8F0}"/>
              </a:ext>
            </a:extLst>
          </p:cNvPr>
          <p:cNvSpPr txBox="1"/>
          <p:nvPr/>
        </p:nvSpPr>
        <p:spPr>
          <a:xfrm>
            <a:off x="122779" y="2191012"/>
            <a:ext cx="3212289" cy="1719474"/>
          </a:xfrm>
          <a:prstGeom prst="wedgeRoundRectCallout">
            <a:avLst>
              <a:gd name="adj1" fmla="val -49296"/>
              <a:gd name="adj2" fmla="val 63697"/>
              <a:gd name="adj3" fmla="val 16667"/>
            </a:avLst>
          </a:prstGeom>
          <a:solidFill>
            <a:srgbClr val="FFE4CC"/>
          </a:solidFill>
          <a:ln>
            <a:solidFill>
              <a:schemeClr val="bg1">
                <a:lumMod val="50000"/>
              </a:schemeClr>
            </a:solidFill>
          </a:ln>
          <a:effectLst>
            <a:outerShdw blurRad="50800" dist="38100" dir="2700000" algn="tl" rotWithShape="0">
              <a:prstClr val="black">
                <a:alpha val="40000"/>
              </a:prstClr>
            </a:outerShdw>
          </a:effectLst>
        </p:spPr>
        <p:txBody>
          <a:bodyPr wrap="square" anchor="ctr" anchorCtr="0">
            <a:noAutofit/>
          </a:bodyPr>
          <a:lstStyle/>
          <a:p>
            <a:pPr marL="0" marR="0" lvl="0" indent="0" algn="ctr" defTabSz="914400" rtl="0" eaLnBrk="1" fontAlgn="auto" latinLnBrk="0" hangingPunct="1">
              <a:lnSpc>
                <a:spcPct val="150000"/>
              </a:lnSpc>
              <a:spcBef>
                <a:spcPts val="0"/>
              </a:spcBef>
              <a:spcAft>
                <a:spcPts val="800"/>
              </a:spcAft>
              <a:buClrTx/>
              <a:buSzTx/>
              <a:buFontTx/>
              <a:buNone/>
              <a:tabLst/>
              <a:defRPr/>
            </a:pPr>
            <a:r>
              <a:rPr kumimoji="0" lang="en-GB" sz="2000" b="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‘I need to go to university to get a good job. It’s the only way.’</a:t>
            </a:r>
          </a:p>
        </p:txBody>
      </p:sp>
      <p:sp>
        <p:nvSpPr>
          <p:cNvPr id="7" name="TextBox 6">
            <a:extLst>
              <a:ext uri="{FF2B5EF4-FFF2-40B4-BE49-F238E27FC236}">
                <a16:creationId xmlns:a16="http://schemas.microsoft.com/office/drawing/2014/main" id="{EDD345F7-E570-957A-3FBB-C9314105FBD8}"/>
              </a:ext>
            </a:extLst>
          </p:cNvPr>
          <p:cNvSpPr txBox="1"/>
          <p:nvPr/>
        </p:nvSpPr>
        <p:spPr>
          <a:xfrm>
            <a:off x="3519425" y="2191012"/>
            <a:ext cx="3911764" cy="1719474"/>
          </a:xfrm>
          <a:prstGeom prst="wedgeRoundRectCallout">
            <a:avLst>
              <a:gd name="adj1" fmla="val -47768"/>
              <a:gd name="adj2" fmla="val 63057"/>
              <a:gd name="adj3" fmla="val 16667"/>
            </a:avLst>
          </a:prstGeom>
          <a:solidFill>
            <a:srgbClr val="FFD5E4"/>
          </a:solidFill>
          <a:ln>
            <a:solidFill>
              <a:schemeClr val="bg1">
                <a:lumMod val="50000"/>
              </a:schemeClr>
            </a:solidFill>
          </a:ln>
          <a:effectLst>
            <a:outerShdw blurRad="50800" dist="38100" dir="2700000" algn="tl" rotWithShape="0">
              <a:prstClr val="black">
                <a:alpha val="40000"/>
              </a:prstClr>
            </a:outerShdw>
          </a:effectLst>
        </p:spPr>
        <p:txBody>
          <a:bodyPr wrap="square" anchor="ctr" anchorCtr="0">
            <a:noAutofit/>
          </a:bodyPr>
          <a:lstStyle/>
          <a:p>
            <a:pPr marL="0" marR="0" lvl="0" indent="0" algn="ctr" defTabSz="914400" rtl="0" eaLnBrk="1" fontAlgn="auto" latinLnBrk="0" hangingPunct="1">
              <a:lnSpc>
                <a:spcPct val="150000"/>
              </a:lnSpc>
              <a:spcBef>
                <a:spcPts val="0"/>
              </a:spcBef>
              <a:spcAft>
                <a:spcPts val="800"/>
              </a:spcAft>
              <a:buClrTx/>
              <a:buSzTx/>
              <a:buFontTx/>
              <a:buNone/>
              <a:tabLst/>
              <a:defRPr/>
            </a:pPr>
            <a:r>
              <a:rPr kumimoji="0" lang="en-GB" sz="2000" b="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‘My brother got the job he wanted straight after school, so I’ll be able to do the same.’ </a:t>
            </a:r>
          </a:p>
        </p:txBody>
      </p:sp>
      <p:sp>
        <p:nvSpPr>
          <p:cNvPr id="8" name="TextBox 7">
            <a:extLst>
              <a:ext uri="{FF2B5EF4-FFF2-40B4-BE49-F238E27FC236}">
                <a16:creationId xmlns:a16="http://schemas.microsoft.com/office/drawing/2014/main" id="{645D26AB-6AAE-0BD5-0CB3-D80A602002C3}"/>
              </a:ext>
            </a:extLst>
          </p:cNvPr>
          <p:cNvSpPr txBox="1"/>
          <p:nvPr/>
        </p:nvSpPr>
        <p:spPr>
          <a:xfrm>
            <a:off x="7615546" y="2191012"/>
            <a:ext cx="4449821" cy="1719474"/>
          </a:xfrm>
          <a:prstGeom prst="wedgeRoundRectCallout">
            <a:avLst>
              <a:gd name="adj1" fmla="val -48180"/>
              <a:gd name="adj2" fmla="val 63697"/>
              <a:gd name="adj3" fmla="val 16667"/>
            </a:avLst>
          </a:prstGeom>
          <a:solidFill>
            <a:srgbClr val="FFF2CC"/>
          </a:solidFill>
          <a:ln>
            <a:solidFill>
              <a:schemeClr val="bg1">
                <a:lumMod val="50000"/>
              </a:schemeClr>
            </a:solidFill>
          </a:ln>
          <a:effectLst>
            <a:outerShdw blurRad="50800" dist="38100" dir="2700000" algn="tl" rotWithShape="0">
              <a:prstClr val="black">
                <a:alpha val="40000"/>
              </a:prstClr>
            </a:outerShdw>
          </a:effectLst>
        </p:spPr>
        <p:txBody>
          <a:bodyPr wrap="square" anchor="ctr" anchorCtr="0">
            <a:noAutofit/>
          </a:bodyPr>
          <a:lstStyle/>
          <a:p>
            <a:pPr marL="0" marR="0" lvl="0" indent="0" algn="ctr" defTabSz="914400" rtl="0" eaLnBrk="1" fontAlgn="auto" latinLnBrk="0" hangingPunct="1">
              <a:lnSpc>
                <a:spcPct val="150000"/>
              </a:lnSpc>
              <a:spcBef>
                <a:spcPts val="0"/>
              </a:spcBef>
              <a:spcAft>
                <a:spcPts val="800"/>
              </a:spcAft>
              <a:buClrTx/>
              <a:buSzTx/>
              <a:buFontTx/>
              <a:buNone/>
              <a:tabLst/>
              <a:defRPr/>
            </a:pPr>
            <a:r>
              <a:rPr kumimoji="0" lang="en-GB" sz="2000" b="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‘All the different learning pathways are the same – it doesn’t matter which one you follow.’</a:t>
            </a:r>
          </a:p>
        </p:txBody>
      </p:sp>
      <p:sp>
        <p:nvSpPr>
          <p:cNvPr id="12" name="TextBox 11">
            <a:extLst>
              <a:ext uri="{FF2B5EF4-FFF2-40B4-BE49-F238E27FC236}">
                <a16:creationId xmlns:a16="http://schemas.microsoft.com/office/drawing/2014/main" id="{B7090BC9-F0F5-5CB6-664A-CAA79CB81EB3}"/>
              </a:ext>
            </a:extLst>
          </p:cNvPr>
          <p:cNvSpPr txBox="1"/>
          <p:nvPr/>
        </p:nvSpPr>
        <p:spPr>
          <a:xfrm>
            <a:off x="122778" y="4246604"/>
            <a:ext cx="3212289" cy="1727849"/>
          </a:xfrm>
          <a:prstGeom prst="roundRect">
            <a:avLst/>
          </a:prstGeom>
          <a:solidFill>
            <a:schemeClr val="bg1">
              <a:lumMod val="95000"/>
            </a:schemeClr>
          </a:solidFill>
        </p:spPr>
        <p:txBody>
          <a:bodyPr wrap="square">
            <a:spAutoFit/>
          </a:bodyPr>
          <a:lstStyle/>
          <a:p>
            <a:pPr algn="ctr">
              <a:lnSpc>
                <a:spcPct val="150000"/>
              </a:lnSpc>
            </a:pPr>
            <a:r>
              <a:rPr lang="en-GB" sz="2200" i="1"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rPr>
              <a:t>Have they thought about different learning pathways?</a:t>
            </a:r>
            <a:endParaRPr lang="en-GB" sz="2200" dirty="0">
              <a:effectLst/>
              <a:latin typeface="Open Sans" panose="020B0606030504020204" pitchFamily="34" charset="0"/>
              <a:ea typeface="Open Sans" panose="020B0606030504020204" pitchFamily="34" charset="0"/>
              <a:cs typeface="Open Sans" panose="020B0606030504020204" pitchFamily="34" charset="0"/>
            </a:endParaRPr>
          </a:p>
        </p:txBody>
      </p:sp>
      <p:sp>
        <p:nvSpPr>
          <p:cNvPr id="13" name="Oval 12">
            <a:extLst>
              <a:ext uri="{FF2B5EF4-FFF2-40B4-BE49-F238E27FC236}">
                <a16:creationId xmlns:a16="http://schemas.microsoft.com/office/drawing/2014/main" id="{FEDF293A-5CEF-4439-D6D7-8229E36A3D2B}"/>
              </a:ext>
            </a:extLst>
          </p:cNvPr>
          <p:cNvSpPr/>
          <p:nvPr/>
        </p:nvSpPr>
        <p:spPr>
          <a:xfrm>
            <a:off x="1494923" y="1937076"/>
            <a:ext cx="468000" cy="468000"/>
          </a:xfrm>
          <a:prstGeom prst="ellipse">
            <a:avLst/>
          </a:prstGeom>
          <a:solidFill>
            <a:schemeClr val="bg1">
              <a:lumMod val="50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dirty="0">
                <a:latin typeface="Open Sans" panose="020B0606030504020204" pitchFamily="34" charset="0"/>
                <a:ea typeface="Open Sans" panose="020B0606030504020204" pitchFamily="34" charset="0"/>
                <a:cs typeface="Open Sans" panose="020B0606030504020204" pitchFamily="34" charset="0"/>
              </a:rPr>
              <a:t>A</a:t>
            </a:r>
          </a:p>
        </p:txBody>
      </p:sp>
      <p:sp>
        <p:nvSpPr>
          <p:cNvPr id="14" name="Oval 13">
            <a:extLst>
              <a:ext uri="{FF2B5EF4-FFF2-40B4-BE49-F238E27FC236}">
                <a16:creationId xmlns:a16="http://schemas.microsoft.com/office/drawing/2014/main" id="{D66C6BC2-FAEB-D53A-803A-89DABDDF1ACA}"/>
              </a:ext>
            </a:extLst>
          </p:cNvPr>
          <p:cNvSpPr/>
          <p:nvPr/>
        </p:nvSpPr>
        <p:spPr>
          <a:xfrm>
            <a:off x="5241307" y="1937076"/>
            <a:ext cx="468000" cy="468000"/>
          </a:xfrm>
          <a:prstGeom prst="ellipse">
            <a:avLst/>
          </a:prstGeom>
          <a:solidFill>
            <a:schemeClr val="bg1">
              <a:lumMod val="50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dirty="0">
                <a:latin typeface="Open Sans" panose="020B0606030504020204" pitchFamily="34" charset="0"/>
                <a:ea typeface="Open Sans" panose="020B0606030504020204" pitchFamily="34" charset="0"/>
                <a:cs typeface="Open Sans" panose="020B0606030504020204" pitchFamily="34" charset="0"/>
              </a:rPr>
              <a:t>B</a:t>
            </a:r>
          </a:p>
        </p:txBody>
      </p:sp>
      <p:sp>
        <p:nvSpPr>
          <p:cNvPr id="15" name="Oval 14">
            <a:extLst>
              <a:ext uri="{FF2B5EF4-FFF2-40B4-BE49-F238E27FC236}">
                <a16:creationId xmlns:a16="http://schemas.microsoft.com/office/drawing/2014/main" id="{2EBC728C-7358-A6BB-4F98-86454EA8C1DD}"/>
              </a:ext>
            </a:extLst>
          </p:cNvPr>
          <p:cNvSpPr/>
          <p:nvPr/>
        </p:nvSpPr>
        <p:spPr>
          <a:xfrm>
            <a:off x="9606456" y="1937540"/>
            <a:ext cx="468000" cy="468000"/>
          </a:xfrm>
          <a:prstGeom prst="ellipse">
            <a:avLst/>
          </a:prstGeom>
          <a:solidFill>
            <a:schemeClr val="bg1">
              <a:lumMod val="50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dirty="0">
                <a:latin typeface="Open Sans" panose="020B0606030504020204" pitchFamily="34" charset="0"/>
                <a:ea typeface="Open Sans" panose="020B0606030504020204" pitchFamily="34" charset="0"/>
                <a:cs typeface="Open Sans" panose="020B0606030504020204" pitchFamily="34" charset="0"/>
              </a:rPr>
              <a:t>C</a:t>
            </a:r>
          </a:p>
        </p:txBody>
      </p:sp>
      <p:sp>
        <p:nvSpPr>
          <p:cNvPr id="16" name="TextBox 15">
            <a:extLst>
              <a:ext uri="{FF2B5EF4-FFF2-40B4-BE49-F238E27FC236}">
                <a16:creationId xmlns:a16="http://schemas.microsoft.com/office/drawing/2014/main" id="{0DD2C262-A83C-D57C-48A2-4E7C4D3984DF}"/>
              </a:ext>
            </a:extLst>
          </p:cNvPr>
          <p:cNvSpPr txBox="1"/>
          <p:nvPr/>
        </p:nvSpPr>
        <p:spPr>
          <a:xfrm>
            <a:off x="3519425" y="4246604"/>
            <a:ext cx="3911764" cy="1727849"/>
          </a:xfrm>
          <a:prstGeom prst="roundRect">
            <a:avLst/>
          </a:prstGeom>
          <a:solidFill>
            <a:schemeClr val="bg1">
              <a:lumMod val="95000"/>
            </a:schemeClr>
          </a:solidFill>
        </p:spPr>
        <p:txBody>
          <a:bodyPr wrap="square">
            <a:spAutoFit/>
          </a:bodyPr>
          <a:lstStyle/>
          <a:p>
            <a:pPr algn="ctr">
              <a:lnSpc>
                <a:spcPct val="150000"/>
              </a:lnSpc>
            </a:pPr>
            <a:r>
              <a:rPr lang="en-GB" sz="2200" i="1"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rPr>
              <a:t>Have they thought about required skills and qualifications?</a:t>
            </a:r>
            <a:endParaRPr lang="en-GB" sz="2200" dirty="0">
              <a:effectLst/>
              <a:latin typeface="Open Sans" panose="020B0606030504020204" pitchFamily="34" charset="0"/>
              <a:ea typeface="Open Sans" panose="020B0606030504020204" pitchFamily="34" charset="0"/>
              <a:cs typeface="Open Sans" panose="020B0606030504020204" pitchFamily="34" charset="0"/>
            </a:endParaRPr>
          </a:p>
        </p:txBody>
      </p:sp>
      <p:sp>
        <p:nvSpPr>
          <p:cNvPr id="17" name="TextBox 16">
            <a:extLst>
              <a:ext uri="{FF2B5EF4-FFF2-40B4-BE49-F238E27FC236}">
                <a16:creationId xmlns:a16="http://schemas.microsoft.com/office/drawing/2014/main" id="{897DC98B-E9F1-DAB9-342F-FE1839B7E217}"/>
              </a:ext>
            </a:extLst>
          </p:cNvPr>
          <p:cNvSpPr txBox="1"/>
          <p:nvPr/>
        </p:nvSpPr>
        <p:spPr>
          <a:xfrm>
            <a:off x="7615546" y="4246603"/>
            <a:ext cx="4449820" cy="1719473"/>
          </a:xfrm>
          <a:prstGeom prst="roundRect">
            <a:avLst/>
          </a:prstGeom>
          <a:solidFill>
            <a:schemeClr val="bg1">
              <a:lumMod val="95000"/>
            </a:schemeClr>
          </a:solidFill>
        </p:spPr>
        <p:txBody>
          <a:bodyPr wrap="square" anchor="ctr" anchorCtr="0">
            <a:noAutofit/>
          </a:bodyPr>
          <a:lstStyle/>
          <a:p>
            <a:pPr algn="ctr">
              <a:lnSpc>
                <a:spcPct val="150000"/>
              </a:lnSpc>
            </a:pPr>
            <a:r>
              <a:rPr lang="en-GB" sz="2200" i="1"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rPr>
              <a:t>Have they thought about their career goals?</a:t>
            </a:r>
          </a:p>
        </p:txBody>
      </p:sp>
    </p:spTree>
    <p:extLst>
      <p:ext uri="{BB962C8B-B14F-4D97-AF65-F5344CB8AC3E}">
        <p14:creationId xmlns:p14="http://schemas.microsoft.com/office/powerpoint/2010/main" val="23790824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12" grpId="0" animBg="1"/>
      <p:bldP spid="13" grpId="0" animBg="1"/>
      <p:bldP spid="14" grpId="0" animBg="1"/>
      <p:bldP spid="15" grpId="0" animBg="1"/>
      <p:bldP spid="16" grpId="0" animBg="1"/>
      <p:bldP spid="1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C0338C94-1CC8-4B8D-8023-B2C0506E7C3E}"/>
              </a:ext>
            </a:extLst>
          </p:cNvPr>
          <p:cNvSpPr txBox="1"/>
          <p:nvPr/>
        </p:nvSpPr>
        <p:spPr>
          <a:xfrm>
            <a:off x="131954" y="1404178"/>
            <a:ext cx="5680506" cy="4208588"/>
          </a:xfrm>
          <a:prstGeom prst="rect">
            <a:avLst/>
          </a:prstGeom>
          <a:noFill/>
        </p:spPr>
        <p:txBody>
          <a:bodyPr wrap="square" rtlCol="0">
            <a:spAutoFit/>
          </a:bodyPr>
          <a:lstStyle/>
          <a:p>
            <a:pPr marL="342900" marR="0" lvl="0" indent="-342900" algn="l" defTabSz="914400" rtl="0" eaLnBrk="1" fontAlgn="auto" latinLnBrk="0" hangingPunct="1">
              <a:lnSpc>
                <a:spcPct val="150000"/>
              </a:lnSpc>
              <a:spcBef>
                <a:spcPts val="0"/>
              </a:spcBef>
              <a:spcAft>
                <a:spcPts val="2400"/>
              </a:spcAft>
              <a:buClrTx/>
              <a:buSzTx/>
              <a:buFont typeface="Arial" panose="020B0604020202020204" pitchFamily="34" charset="0"/>
              <a:buChar char="•"/>
              <a:tabLst/>
              <a:defRPr/>
            </a:pPr>
            <a:r>
              <a:rPr kumimoji="0" lang="en-GB" sz="2200" b="0" i="0" u="none" strike="noStrike" kern="1200" cap="none" spc="0" normalizeH="0" baseline="0" noProof="0" dirty="0">
                <a:ln>
                  <a:noFill/>
                </a:ln>
                <a:solidFill>
                  <a:prstClr val="black"/>
                </a:solidFill>
                <a:effectLst/>
                <a:uLnTx/>
                <a:uFillTx/>
                <a:latin typeface="Open Sans" panose="020B0606030504020204"/>
                <a:ea typeface="+mn-ea"/>
                <a:cs typeface="+mn-cs"/>
              </a:rPr>
              <a:t>After this lesson, you may wish to find out more about learning pathways.</a:t>
            </a:r>
            <a:endParaRPr kumimoji="0" lang="en-GB" sz="2200" b="1" i="0" u="none" strike="noStrike" kern="1200" cap="none" spc="0" normalizeH="0" baseline="0" noProof="0" dirty="0">
              <a:ln>
                <a:noFill/>
              </a:ln>
              <a:solidFill>
                <a:prstClr val="black"/>
              </a:solidFill>
              <a:effectLst/>
              <a:uLnTx/>
              <a:uFillTx/>
              <a:latin typeface="Open Sans" panose="020B0606030504020204"/>
              <a:ea typeface="+mn-ea"/>
              <a:cs typeface="+mn-cs"/>
            </a:endParaRPr>
          </a:p>
          <a:p>
            <a:pPr marL="342900" marR="0" lvl="0" indent="-342900" algn="l" defTabSz="914400" rtl="0" eaLnBrk="1" fontAlgn="auto" latinLnBrk="0" hangingPunct="1">
              <a:lnSpc>
                <a:spcPct val="150000"/>
              </a:lnSpc>
              <a:spcBef>
                <a:spcPts val="0"/>
              </a:spcBef>
              <a:spcAft>
                <a:spcPts val="2400"/>
              </a:spcAft>
              <a:buClrTx/>
              <a:buSzTx/>
              <a:buFont typeface="Arial" panose="020B0604020202020204" pitchFamily="34" charset="0"/>
              <a:buChar char="•"/>
              <a:tabLst/>
              <a:defRPr/>
            </a:pPr>
            <a:r>
              <a:rPr kumimoji="0" lang="en-GB" sz="2200" b="0" i="0" u="none" strike="noStrike" kern="1200" cap="none" spc="0" normalizeH="0" baseline="0" noProof="0" dirty="0">
                <a:ln>
                  <a:noFill/>
                </a:ln>
                <a:solidFill>
                  <a:prstClr val="black"/>
                </a:solidFill>
                <a:effectLst/>
                <a:uLnTx/>
                <a:uFillTx/>
                <a:latin typeface="Open Sans" panose="020B0606030504020204"/>
                <a:ea typeface="+mn-ea"/>
                <a:cs typeface="+mn-cs"/>
              </a:rPr>
              <a:t>In the </a:t>
            </a:r>
            <a:r>
              <a:rPr kumimoji="0" lang="en-GB" sz="2200" b="1" i="0" u="none" strike="noStrike" kern="1200" cap="none" spc="0" normalizeH="0" baseline="0" noProof="0" dirty="0">
                <a:ln>
                  <a:noFill/>
                </a:ln>
                <a:solidFill>
                  <a:prstClr val="black"/>
                </a:solidFill>
                <a:effectLst/>
                <a:uLnTx/>
                <a:uFillTx/>
                <a:latin typeface="Open Sans" panose="020B0606030504020204"/>
                <a:ea typeface="+mn-ea"/>
                <a:cs typeface="+mn-cs"/>
              </a:rPr>
              <a:t>Know-how library</a:t>
            </a:r>
            <a:r>
              <a:rPr kumimoji="0" lang="en-GB" sz="2200" b="0" i="0" u="none" strike="noStrike" kern="1200" cap="none" spc="0" normalizeH="0" baseline="0" noProof="0" dirty="0">
                <a:ln>
                  <a:noFill/>
                </a:ln>
                <a:solidFill>
                  <a:prstClr val="black"/>
                </a:solidFill>
                <a:effectLst/>
                <a:uLnTx/>
                <a:uFillTx/>
                <a:latin typeface="Open Sans" panose="020B0606030504020204"/>
                <a:ea typeface="+mn-ea"/>
                <a:cs typeface="+mn-cs"/>
              </a:rPr>
              <a:t>, you can read more about the pathways available to you and how to apply for them.</a:t>
            </a:r>
          </a:p>
          <a:p>
            <a:pPr marL="342900" marR="0" lvl="0" indent="-342900" algn="l" defTabSz="914400" rtl="0" eaLnBrk="1" fontAlgn="auto" latinLnBrk="0" hangingPunct="1">
              <a:lnSpc>
                <a:spcPct val="150000"/>
              </a:lnSpc>
              <a:spcBef>
                <a:spcPts val="0"/>
              </a:spcBef>
              <a:spcAft>
                <a:spcPts val="2400"/>
              </a:spcAft>
              <a:buClrTx/>
              <a:buSzTx/>
              <a:buFont typeface="Arial" panose="020B0604020202020204" pitchFamily="34" charset="0"/>
              <a:buChar char="•"/>
              <a:tabLst/>
              <a:defRPr/>
            </a:pPr>
            <a:r>
              <a:rPr kumimoji="0" lang="en-GB" sz="2200" b="0" i="0" u="none" strike="noStrike" kern="1200" cap="none" spc="0" normalizeH="0" baseline="0" noProof="0" dirty="0">
                <a:ln>
                  <a:noFill/>
                </a:ln>
                <a:solidFill>
                  <a:prstClr val="black"/>
                </a:solidFill>
                <a:effectLst/>
                <a:uLnTx/>
                <a:uFillTx/>
                <a:latin typeface="Open Sans" panose="020B0606030504020204"/>
                <a:ea typeface="+mn-ea"/>
                <a:cs typeface="+mn-cs"/>
              </a:rPr>
              <a:t>Using the </a:t>
            </a:r>
            <a:r>
              <a:rPr kumimoji="0" lang="en-GB" sz="2200" b="1" i="0" u="none" strike="noStrike" kern="1200" cap="none" spc="0" normalizeH="0" baseline="0" noProof="0" dirty="0">
                <a:ln>
                  <a:noFill/>
                </a:ln>
                <a:solidFill>
                  <a:prstClr val="black"/>
                </a:solidFill>
                <a:effectLst/>
                <a:uLnTx/>
                <a:uFillTx/>
                <a:latin typeface="Open Sans" panose="020B0606030504020204"/>
                <a:ea typeface="+mn-ea"/>
                <a:cs typeface="+mn-cs"/>
              </a:rPr>
              <a:t>search tools, </a:t>
            </a:r>
            <a:r>
              <a:rPr kumimoji="0" lang="en-GB" sz="2200" b="0" i="0" u="none" strike="noStrike" kern="1200" cap="none" spc="0" normalizeH="0" baseline="0" noProof="0" dirty="0">
                <a:ln>
                  <a:noFill/>
                </a:ln>
                <a:solidFill>
                  <a:prstClr val="black"/>
                </a:solidFill>
                <a:effectLst/>
                <a:uLnTx/>
                <a:uFillTx/>
                <a:latin typeface="Open Sans" panose="020B0606030504020204"/>
                <a:ea typeface="+mn-ea"/>
                <a:cs typeface="+mn-cs"/>
              </a:rPr>
              <a:t>you can browse specific opportunities.</a:t>
            </a:r>
          </a:p>
        </p:txBody>
      </p:sp>
      <p:sp>
        <p:nvSpPr>
          <p:cNvPr id="7" name="Title 1">
            <a:extLst>
              <a:ext uri="{FF2B5EF4-FFF2-40B4-BE49-F238E27FC236}">
                <a16:creationId xmlns:a16="http://schemas.microsoft.com/office/drawing/2014/main" id="{B8E25A91-92D7-F692-5E4F-78277A034A25}"/>
              </a:ext>
            </a:extLst>
          </p:cNvPr>
          <p:cNvSpPr txBox="1">
            <a:spLocks/>
          </p:cNvSpPr>
          <p:nvPr/>
        </p:nvSpPr>
        <p:spPr>
          <a:xfrm>
            <a:off x="317958" y="374057"/>
            <a:ext cx="11595774" cy="66918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7000"/>
              </a:lnSpc>
              <a:spcBef>
                <a:spcPct val="0"/>
              </a:spcBef>
              <a:spcAft>
                <a:spcPts val="800"/>
              </a:spcAft>
              <a:buClrTx/>
              <a:buSzTx/>
              <a:buFontTx/>
              <a:buNone/>
              <a:tabLst/>
              <a:defRPr/>
            </a:pPr>
            <a:r>
              <a:rPr kumimoji="0" lang="en-GB" sz="3200" b="1" i="0" u="none" strike="noStrike" kern="1200" cap="none" spc="0" normalizeH="0" baseline="0" noProof="0" dirty="0">
                <a:ln>
                  <a:noFill/>
                </a:ln>
                <a:solidFill>
                  <a:prstClr val="black"/>
                </a:solidFill>
                <a:effectLst/>
                <a:uLnTx/>
                <a:uFillTx/>
                <a:latin typeface="Open Sans" panose="020B0606030504020204"/>
                <a:ea typeface="+mj-ea"/>
                <a:cs typeface="+mj-cs"/>
              </a:rPr>
              <a:t>Finding out more about learning pathways</a:t>
            </a:r>
            <a:endParaRPr kumimoji="0" lang="en-GB" sz="3200" b="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grpSp>
        <p:nvGrpSpPr>
          <p:cNvPr id="17" name="Group 16">
            <a:extLst>
              <a:ext uri="{FF2B5EF4-FFF2-40B4-BE49-F238E27FC236}">
                <a16:creationId xmlns:a16="http://schemas.microsoft.com/office/drawing/2014/main" id="{EA8D4F4E-12D0-4D6E-E6C1-511734490053}"/>
              </a:ext>
            </a:extLst>
          </p:cNvPr>
          <p:cNvGrpSpPr/>
          <p:nvPr/>
        </p:nvGrpSpPr>
        <p:grpSpPr>
          <a:xfrm>
            <a:off x="5990062" y="2173509"/>
            <a:ext cx="2854392" cy="2510982"/>
            <a:chOff x="5599200" y="1699985"/>
            <a:chExt cx="2950005" cy="2595092"/>
          </a:xfrm>
        </p:grpSpPr>
        <p:pic>
          <p:nvPicPr>
            <p:cNvPr id="13" name="Picture 12">
              <a:extLst>
                <a:ext uri="{FF2B5EF4-FFF2-40B4-BE49-F238E27FC236}">
                  <a16:creationId xmlns:a16="http://schemas.microsoft.com/office/drawing/2014/main" id="{08EE4C19-4B87-E9FA-578B-7E41A2CE7500}"/>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5622428" y="1699985"/>
              <a:ext cx="2762384" cy="2430067"/>
            </a:xfrm>
            <a:prstGeom prst="rect">
              <a:avLst/>
            </a:prstGeom>
            <a:ln>
              <a:noFill/>
            </a:ln>
            <a:effectLst>
              <a:outerShdw blurRad="292100" dist="139700" dir="2700000" algn="tl" rotWithShape="0">
                <a:srgbClr val="333333">
                  <a:alpha val="65000"/>
                </a:srgbClr>
              </a:outerShdw>
            </a:effectLst>
          </p:spPr>
        </p:pic>
        <p:sp>
          <p:nvSpPr>
            <p:cNvPr id="15" name="TextBox 14">
              <a:extLst>
                <a:ext uri="{FF2B5EF4-FFF2-40B4-BE49-F238E27FC236}">
                  <a16:creationId xmlns:a16="http://schemas.microsoft.com/office/drawing/2014/main" id="{CC858413-7F38-D050-ACF5-ABEE8AE17025}"/>
                </a:ext>
              </a:extLst>
            </p:cNvPr>
            <p:cNvSpPr txBox="1"/>
            <p:nvPr/>
          </p:nvSpPr>
          <p:spPr>
            <a:xfrm>
              <a:off x="5599200" y="3479681"/>
              <a:ext cx="2808839" cy="674296"/>
            </a:xfrm>
            <a:prstGeom prst="rect">
              <a:avLst/>
            </a:prstGeom>
            <a:noFill/>
            <a:ln w="38100">
              <a:solidFill>
                <a:srgbClr val="4BC7C8"/>
              </a:solidFill>
            </a:ln>
          </p:spPr>
          <p:style>
            <a:lnRef idx="2">
              <a:schemeClr val="accent1"/>
            </a:lnRef>
            <a:fillRef idx="1">
              <a:schemeClr val="lt1"/>
            </a:fillRef>
            <a:effectRef idx="0">
              <a:schemeClr val="accent1"/>
            </a:effectRef>
            <a:fontRef idx="minor">
              <a:schemeClr val="dk1"/>
            </a:fontRef>
          </p:style>
          <p:txBody>
            <a:bodyPr wrap="square" tIns="0" rtlCol="0">
              <a:no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endParaRPr kumimoji="0" lang="en-GB" sz="2200" b="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endParaRPr>
            </a:p>
            <a:p>
              <a:pPr marL="0" marR="0" lvl="0" indent="0" algn="ctr" defTabSz="914400" rtl="0" eaLnBrk="1" fontAlgn="auto" latinLnBrk="0" hangingPunct="1">
                <a:lnSpc>
                  <a:spcPct val="150000"/>
                </a:lnSpc>
                <a:spcBef>
                  <a:spcPts val="0"/>
                </a:spcBef>
                <a:spcAft>
                  <a:spcPts val="0"/>
                </a:spcAft>
                <a:buClrTx/>
                <a:buSzTx/>
                <a:buFontTx/>
                <a:buNone/>
                <a:tabLst/>
                <a:defRPr/>
              </a:pPr>
              <a:endParaRPr kumimoji="0" lang="en-GB" sz="2200" b="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pic>
          <p:nvPicPr>
            <p:cNvPr id="16" name="Graphic 15" descr="Cursor with solid fill">
              <a:extLst>
                <a:ext uri="{FF2B5EF4-FFF2-40B4-BE49-F238E27FC236}">
                  <a16:creationId xmlns:a16="http://schemas.microsoft.com/office/drawing/2014/main" id="{C1EA4865-6ED0-A237-8350-9F29B51DE0CA}"/>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rot="1173288">
              <a:off x="7998413" y="3744285"/>
              <a:ext cx="550792" cy="550792"/>
            </a:xfrm>
            <a:prstGeom prst="rect">
              <a:avLst/>
            </a:prstGeom>
          </p:spPr>
        </p:pic>
      </p:grpSp>
      <p:pic>
        <p:nvPicPr>
          <p:cNvPr id="5" name="Picture 4">
            <a:extLst>
              <a:ext uri="{FF2B5EF4-FFF2-40B4-BE49-F238E27FC236}">
                <a16:creationId xmlns:a16="http://schemas.microsoft.com/office/drawing/2014/main" id="{666352C5-22A1-0C21-13B7-A6BD8A61CFD6}"/>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8885465" y="2173509"/>
            <a:ext cx="2672851" cy="2351306"/>
          </a:xfrm>
          <a:prstGeom prst="rect">
            <a:avLst/>
          </a:prstGeom>
          <a:ln>
            <a:noFill/>
          </a:ln>
          <a:effectLst>
            <a:outerShdw blurRad="292100" dist="139700" dir="2700000" algn="tl" rotWithShape="0">
              <a:srgbClr val="333333">
                <a:alpha val="65000"/>
              </a:srgbClr>
            </a:outerShdw>
          </a:effectLst>
        </p:spPr>
      </p:pic>
      <p:sp>
        <p:nvSpPr>
          <p:cNvPr id="20" name="TextBox 19">
            <a:extLst>
              <a:ext uri="{FF2B5EF4-FFF2-40B4-BE49-F238E27FC236}">
                <a16:creationId xmlns:a16="http://schemas.microsoft.com/office/drawing/2014/main" id="{4DF21B34-18F0-E4E3-040D-8965111158C4}"/>
              </a:ext>
            </a:extLst>
          </p:cNvPr>
          <p:cNvSpPr txBox="1"/>
          <p:nvPr/>
        </p:nvSpPr>
        <p:spPr>
          <a:xfrm>
            <a:off x="9926472" y="2192261"/>
            <a:ext cx="577756" cy="177900"/>
          </a:xfrm>
          <a:prstGeom prst="rect">
            <a:avLst/>
          </a:prstGeom>
          <a:noFill/>
          <a:ln w="38100">
            <a:solidFill>
              <a:srgbClr val="4BC7C8"/>
            </a:solidFill>
          </a:ln>
        </p:spPr>
        <p:style>
          <a:lnRef idx="2">
            <a:schemeClr val="accent1"/>
          </a:lnRef>
          <a:fillRef idx="1">
            <a:schemeClr val="lt1"/>
          </a:fillRef>
          <a:effectRef idx="0">
            <a:schemeClr val="accent1"/>
          </a:effectRef>
          <a:fontRef idx="minor">
            <a:schemeClr val="dk1"/>
          </a:fontRef>
        </p:style>
        <p:txBody>
          <a:bodyPr wrap="square" tIns="0" rtlCol="0">
            <a:no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endParaRPr kumimoji="0" lang="en-GB" sz="2200" b="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endParaRPr>
          </a:p>
          <a:p>
            <a:pPr marL="0" marR="0" lvl="0" indent="0" algn="ctr" defTabSz="914400" rtl="0" eaLnBrk="1" fontAlgn="auto" latinLnBrk="0" hangingPunct="1">
              <a:lnSpc>
                <a:spcPct val="150000"/>
              </a:lnSpc>
              <a:spcBef>
                <a:spcPts val="0"/>
              </a:spcBef>
              <a:spcAft>
                <a:spcPts val="0"/>
              </a:spcAft>
              <a:buClrTx/>
              <a:buSzTx/>
              <a:buFontTx/>
              <a:buNone/>
              <a:tabLst/>
              <a:defRPr/>
            </a:pPr>
            <a:endParaRPr kumimoji="0" lang="en-GB" sz="2200" b="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568736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9">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B8E7B2B-E64E-404A-8345-4F0D5D2319EC}"/>
              </a:ext>
            </a:extLst>
          </p:cNvPr>
          <p:cNvSpPr>
            <a:spLocks noGrp="1"/>
          </p:cNvSpPr>
          <p:nvPr>
            <p:ph type="title"/>
          </p:nvPr>
        </p:nvSpPr>
        <p:spPr>
          <a:xfrm>
            <a:off x="180654" y="338209"/>
            <a:ext cx="11419200" cy="669188"/>
          </a:xfrm>
        </p:spPr>
        <p:txBody>
          <a:bodyPr>
            <a:noAutofit/>
          </a:bodyPr>
          <a:lstStyle/>
          <a:p>
            <a:pPr>
              <a:lnSpc>
                <a:spcPct val="107000"/>
              </a:lnSpc>
              <a:spcAft>
                <a:spcPts val="800"/>
              </a:spcAft>
            </a:pPr>
            <a:r>
              <a:rPr lang="en-GB" sz="3200" b="1" dirty="0">
                <a:effectLst/>
                <a:latin typeface="Open sans" panose="020B0606030504020204" pitchFamily="34" charset="0"/>
                <a:ea typeface="Open sans" panose="020B0606030504020204" pitchFamily="34" charset="0"/>
                <a:cs typeface="Open sans" panose="020B0606030504020204" pitchFamily="34" charset="0"/>
              </a:rPr>
              <a:t>Looking beyond school – next steps (5 mins)</a:t>
            </a:r>
            <a:endParaRPr lang="en-GB" sz="3200" dirty="0">
              <a:effectLst/>
              <a:latin typeface="Open sans" panose="020B0606030504020204" pitchFamily="34" charset="0"/>
              <a:ea typeface="Open sans" panose="020B0606030504020204" pitchFamily="34" charset="0"/>
              <a:cs typeface="Open sans" panose="020B0606030504020204" pitchFamily="34" charset="0"/>
            </a:endParaRPr>
          </a:p>
        </p:txBody>
      </p:sp>
      <p:sp>
        <p:nvSpPr>
          <p:cNvPr id="5" name="TextBox 4">
            <a:extLst>
              <a:ext uri="{FF2B5EF4-FFF2-40B4-BE49-F238E27FC236}">
                <a16:creationId xmlns:a16="http://schemas.microsoft.com/office/drawing/2014/main" id="{658FFD1C-8398-CC5B-FF48-5DFC41DF4343}"/>
              </a:ext>
            </a:extLst>
          </p:cNvPr>
          <p:cNvSpPr txBox="1"/>
          <p:nvPr/>
        </p:nvSpPr>
        <p:spPr>
          <a:xfrm>
            <a:off x="180654" y="846110"/>
            <a:ext cx="11578109" cy="727476"/>
          </a:xfrm>
          <a:prstGeom prst="roundRect">
            <a:avLst/>
          </a:prstGeom>
          <a:noFill/>
          <a:ln w="19050">
            <a:noFill/>
          </a:ln>
        </p:spPr>
        <p:txBody>
          <a:bodyPr wrap="square" anchor="ctr" anchorCtr="0">
            <a:noAutofit/>
          </a:bodyPr>
          <a:lstStyle/>
          <a:p>
            <a:pPr marR="0" lvl="0" defTabSz="914400" rtl="0" eaLnBrk="1" fontAlgn="auto" latinLnBrk="0" hangingPunct="1">
              <a:lnSpc>
                <a:spcPct val="150000"/>
              </a:lnSpc>
              <a:spcBef>
                <a:spcPts val="0"/>
              </a:spcBef>
              <a:spcAft>
                <a:spcPts val="800"/>
              </a:spcAft>
              <a:buClrTx/>
              <a:buSzTx/>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Which of the following pathways would you like to learn more about, and why?</a:t>
            </a:r>
            <a:endParaRPr kumimoji="0" lang="en-GB" sz="2200" b="1"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sp>
        <p:nvSpPr>
          <p:cNvPr id="8" name="TextBox 7">
            <a:extLst>
              <a:ext uri="{FF2B5EF4-FFF2-40B4-BE49-F238E27FC236}">
                <a16:creationId xmlns:a16="http://schemas.microsoft.com/office/drawing/2014/main" id="{23E3E06A-1DC2-CF2F-C82A-97F3B84588A2}"/>
              </a:ext>
            </a:extLst>
          </p:cNvPr>
          <p:cNvSpPr txBox="1"/>
          <p:nvPr/>
        </p:nvSpPr>
        <p:spPr>
          <a:xfrm>
            <a:off x="285942" y="2493191"/>
            <a:ext cx="11578108" cy="3247852"/>
          </a:xfrm>
          <a:prstGeom prst="roundRect">
            <a:avLst/>
          </a:prstGeom>
          <a:solidFill>
            <a:schemeClr val="bg1">
              <a:lumMod val="95000"/>
            </a:schemeClr>
          </a:solidFill>
          <a:ln w="19050">
            <a:solidFill>
              <a:schemeClr val="bg1">
                <a:lumMod val="50000"/>
              </a:schemeClr>
            </a:solidFill>
          </a:ln>
        </p:spPr>
        <p:txBody>
          <a:bodyPr wrap="square" anchor="ctr" anchorCtr="0">
            <a:noAutofit/>
          </a:bodyPr>
          <a:lstStyle/>
          <a:p>
            <a:pPr marR="0" lvl="0" defTabSz="914400" rtl="0" eaLnBrk="1" fontAlgn="auto" latinLnBrk="0" hangingPunct="1">
              <a:lnSpc>
                <a:spcPct val="150000"/>
              </a:lnSpc>
              <a:spcBef>
                <a:spcPts val="0"/>
              </a:spcBef>
              <a:spcAft>
                <a:spcPts val="800"/>
              </a:spcAft>
              <a:buClrTx/>
              <a:buSzTx/>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I would like to find out more about __________________________ because…</a:t>
            </a:r>
          </a:p>
          <a:p>
            <a:pPr marR="0" lvl="0" defTabSz="914400" rtl="0" eaLnBrk="1" fontAlgn="auto" latinLnBrk="0" hangingPunct="1">
              <a:lnSpc>
                <a:spcPct val="150000"/>
              </a:lnSpc>
              <a:spcBef>
                <a:spcPts val="0"/>
              </a:spcBef>
              <a:spcAft>
                <a:spcPts val="800"/>
              </a:spcAft>
              <a:buClrTx/>
              <a:buSzTx/>
              <a:tabLst/>
              <a:defRPr/>
            </a:pPr>
            <a:endParaRPr lang="en-GB" sz="2200" dirty="0">
              <a:solidFill>
                <a:prstClr val="black"/>
              </a:solidFill>
              <a:latin typeface="Open Sans" panose="020B0606030504020204" pitchFamily="34" charset="0"/>
              <a:ea typeface="Open Sans" panose="020B0606030504020204" pitchFamily="34" charset="0"/>
              <a:cs typeface="Open Sans" panose="020B0606030504020204" pitchFamily="34" charset="0"/>
            </a:endParaRPr>
          </a:p>
          <a:p>
            <a:pPr marR="0" lvl="0" defTabSz="914400" rtl="0" eaLnBrk="1" fontAlgn="auto" latinLnBrk="0" hangingPunct="1">
              <a:lnSpc>
                <a:spcPct val="150000"/>
              </a:lnSpc>
              <a:spcBef>
                <a:spcPts val="0"/>
              </a:spcBef>
              <a:spcAft>
                <a:spcPts val="800"/>
              </a:spcAft>
              <a:buClrTx/>
              <a:buSzTx/>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I’m going to research this pathway by…</a:t>
            </a:r>
          </a:p>
        </p:txBody>
      </p:sp>
      <p:sp>
        <p:nvSpPr>
          <p:cNvPr id="2" name="TextBox 1">
            <a:extLst>
              <a:ext uri="{FF2B5EF4-FFF2-40B4-BE49-F238E27FC236}">
                <a16:creationId xmlns:a16="http://schemas.microsoft.com/office/drawing/2014/main" id="{1940B5E6-FE7A-09AD-1EB4-2F1D6008EE30}"/>
              </a:ext>
            </a:extLst>
          </p:cNvPr>
          <p:cNvSpPr txBox="1"/>
          <p:nvPr/>
        </p:nvSpPr>
        <p:spPr>
          <a:xfrm>
            <a:off x="5109021" y="3324596"/>
            <a:ext cx="3213177" cy="430887"/>
          </a:xfrm>
          <a:prstGeom prst="rect">
            <a:avLst/>
          </a:prstGeom>
          <a:noFill/>
        </p:spPr>
        <p:txBody>
          <a:bodyPr wrap="square" rtlCol="0">
            <a:spAutoFit/>
          </a:bodyPr>
          <a:lstStyle/>
          <a:p>
            <a:pPr algn="ctr"/>
            <a:r>
              <a:rPr lang="en-GB" sz="2200" dirty="0">
                <a:solidFill>
                  <a:srgbClr val="002060"/>
                </a:solidFill>
                <a:latin typeface="MV Boli" panose="02000500030200090000" pitchFamily="2" charset="0"/>
                <a:cs typeface="MV Boli" panose="02000500030200090000" pitchFamily="2" charset="0"/>
              </a:rPr>
              <a:t>university</a:t>
            </a:r>
          </a:p>
        </p:txBody>
      </p:sp>
      <p:sp>
        <p:nvSpPr>
          <p:cNvPr id="3" name="TextBox 2">
            <a:extLst>
              <a:ext uri="{FF2B5EF4-FFF2-40B4-BE49-F238E27FC236}">
                <a16:creationId xmlns:a16="http://schemas.microsoft.com/office/drawing/2014/main" id="{66264647-7761-D50A-63DF-E3CE117685F9}"/>
              </a:ext>
            </a:extLst>
          </p:cNvPr>
          <p:cNvSpPr txBox="1"/>
          <p:nvPr/>
        </p:nvSpPr>
        <p:spPr>
          <a:xfrm>
            <a:off x="5573458" y="4445063"/>
            <a:ext cx="6332789" cy="1065676"/>
          </a:xfrm>
          <a:prstGeom prst="rect">
            <a:avLst/>
          </a:prstGeom>
          <a:noFill/>
        </p:spPr>
        <p:txBody>
          <a:bodyPr wrap="square" rtlCol="0">
            <a:spAutoFit/>
          </a:bodyPr>
          <a:lstStyle/>
          <a:p>
            <a:pPr>
              <a:lnSpc>
                <a:spcPct val="150000"/>
              </a:lnSpc>
            </a:pPr>
            <a:r>
              <a:rPr lang="en-GB" sz="2200" dirty="0">
                <a:solidFill>
                  <a:srgbClr val="002060"/>
                </a:solidFill>
                <a:latin typeface="MV Boli" panose="02000500030200090000" pitchFamily="2" charset="0"/>
                <a:cs typeface="MV Boli" panose="02000500030200090000" pitchFamily="2" charset="0"/>
              </a:rPr>
              <a:t>asking my teachers which university they attended and what they liked most about it</a:t>
            </a:r>
            <a:r>
              <a:rPr lang="en-GB" sz="2200" dirty="0">
                <a:solidFill>
                  <a:srgbClr val="002060"/>
                </a:solidFill>
                <a:latin typeface="Open Sans" panose="020B0606030504020204" pitchFamily="34" charset="0"/>
                <a:ea typeface="Open Sans" panose="020B0606030504020204" pitchFamily="34" charset="0"/>
                <a:cs typeface="Open Sans" panose="020B0606030504020204" pitchFamily="34" charset="0"/>
              </a:rPr>
              <a:t>.</a:t>
            </a:r>
            <a:r>
              <a:rPr lang="en-GB" sz="2200" dirty="0">
                <a:solidFill>
                  <a:srgbClr val="002060"/>
                </a:solidFill>
                <a:latin typeface="MV Boli" panose="02000500030200090000" pitchFamily="2" charset="0"/>
                <a:cs typeface="MV Boli" panose="02000500030200090000" pitchFamily="2" charset="0"/>
              </a:rPr>
              <a:t> </a:t>
            </a:r>
          </a:p>
        </p:txBody>
      </p:sp>
      <p:sp>
        <p:nvSpPr>
          <p:cNvPr id="6" name="TextBox 5">
            <a:extLst>
              <a:ext uri="{FF2B5EF4-FFF2-40B4-BE49-F238E27FC236}">
                <a16:creationId xmlns:a16="http://schemas.microsoft.com/office/drawing/2014/main" id="{58727B51-A358-C789-BD39-0A99433E618C}"/>
              </a:ext>
            </a:extLst>
          </p:cNvPr>
          <p:cNvSpPr txBox="1"/>
          <p:nvPr/>
        </p:nvSpPr>
        <p:spPr>
          <a:xfrm>
            <a:off x="439460" y="3807023"/>
            <a:ext cx="9815710" cy="430887"/>
          </a:xfrm>
          <a:prstGeom prst="rect">
            <a:avLst/>
          </a:prstGeom>
          <a:noFill/>
        </p:spPr>
        <p:txBody>
          <a:bodyPr wrap="square" rtlCol="0">
            <a:spAutoFit/>
          </a:bodyPr>
          <a:lstStyle/>
          <a:p>
            <a:r>
              <a:rPr lang="en-GB" sz="2200" dirty="0">
                <a:solidFill>
                  <a:srgbClr val="002060"/>
                </a:solidFill>
                <a:latin typeface="MV Boli" panose="02000500030200090000" pitchFamily="2" charset="0"/>
                <a:cs typeface="MV Boli" panose="02000500030200090000" pitchFamily="2" charset="0"/>
              </a:rPr>
              <a:t>I’d like to study a veterinary degree in the future</a:t>
            </a:r>
            <a:r>
              <a:rPr lang="en-GB" sz="2200" dirty="0">
                <a:solidFill>
                  <a:srgbClr val="002060"/>
                </a:solidFill>
                <a:latin typeface="Open Sans" panose="020B0606030504020204" pitchFamily="34" charset="0"/>
                <a:ea typeface="Open Sans" panose="020B0606030504020204" pitchFamily="34" charset="0"/>
                <a:cs typeface="Open Sans" panose="020B0606030504020204" pitchFamily="34" charset="0"/>
              </a:rPr>
              <a:t>.</a:t>
            </a:r>
          </a:p>
        </p:txBody>
      </p:sp>
      <p:pic>
        <p:nvPicPr>
          <p:cNvPr id="9" name="Graphic 8" descr="Pen with solid fill">
            <a:extLst>
              <a:ext uri="{FF2B5EF4-FFF2-40B4-BE49-F238E27FC236}">
                <a16:creationId xmlns:a16="http://schemas.microsoft.com/office/drawing/2014/main" id="{52320B07-EDBB-F481-1E19-24F7F2DA98E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142654" y="2493188"/>
            <a:ext cx="914400" cy="914400"/>
          </a:xfrm>
          <a:prstGeom prst="rect">
            <a:avLst/>
          </a:prstGeom>
        </p:spPr>
      </p:pic>
      <p:grpSp>
        <p:nvGrpSpPr>
          <p:cNvPr id="7" name="Group 6">
            <a:extLst>
              <a:ext uri="{FF2B5EF4-FFF2-40B4-BE49-F238E27FC236}">
                <a16:creationId xmlns:a16="http://schemas.microsoft.com/office/drawing/2014/main" id="{7451F4C8-8138-31BB-FB58-ACC8F0B57CF1}"/>
              </a:ext>
            </a:extLst>
          </p:cNvPr>
          <p:cNvGrpSpPr/>
          <p:nvPr/>
        </p:nvGrpSpPr>
        <p:grpSpPr>
          <a:xfrm>
            <a:off x="285942" y="1621727"/>
            <a:ext cx="11539989" cy="602458"/>
            <a:chOff x="285942" y="1633784"/>
            <a:chExt cx="11539989" cy="602458"/>
          </a:xfrm>
        </p:grpSpPr>
        <p:sp>
          <p:nvSpPr>
            <p:cNvPr id="10" name="TextBox 9">
              <a:extLst>
                <a:ext uri="{FF2B5EF4-FFF2-40B4-BE49-F238E27FC236}">
                  <a16:creationId xmlns:a16="http://schemas.microsoft.com/office/drawing/2014/main" id="{0577B032-6ABD-DE86-F154-1E9AFDB5B13C}"/>
                </a:ext>
              </a:extLst>
            </p:cNvPr>
            <p:cNvSpPr txBox="1"/>
            <p:nvPr/>
          </p:nvSpPr>
          <p:spPr>
            <a:xfrm>
              <a:off x="285942" y="1633786"/>
              <a:ext cx="1542327" cy="602455"/>
            </a:xfrm>
            <a:prstGeom prst="roundRect">
              <a:avLst/>
            </a:prstGeom>
            <a:solidFill>
              <a:srgbClr val="FFD5E4"/>
            </a:solidFill>
            <a:ln w="19050">
              <a:solidFill>
                <a:srgbClr val="FF699F"/>
              </a:solidFill>
            </a:ln>
          </p:spPr>
          <p:txBody>
            <a:bodyPr wrap="square" anchor="ctr" anchorCtr="0">
              <a:noAutofit/>
            </a:bodyPr>
            <a:lstStyle/>
            <a:p>
              <a:pPr marR="0" lvl="0" algn="ctr" defTabSz="914400" rtl="0" eaLnBrk="1" fontAlgn="auto" latinLnBrk="0" hangingPunct="1">
                <a:lnSpc>
                  <a:spcPct val="150000"/>
                </a:lnSpc>
                <a:spcBef>
                  <a:spcPts val="0"/>
                </a:spcBef>
                <a:spcAft>
                  <a:spcPts val="800"/>
                </a:spcAft>
                <a:buClrTx/>
                <a:buSzTx/>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FE college</a:t>
              </a:r>
            </a:p>
          </p:txBody>
        </p:sp>
        <p:sp>
          <p:nvSpPr>
            <p:cNvPr id="11" name="TextBox 10">
              <a:extLst>
                <a:ext uri="{FF2B5EF4-FFF2-40B4-BE49-F238E27FC236}">
                  <a16:creationId xmlns:a16="http://schemas.microsoft.com/office/drawing/2014/main" id="{5F32B688-49BB-89C3-4D7C-21AE9FE8E2DB}"/>
                </a:ext>
              </a:extLst>
            </p:cNvPr>
            <p:cNvSpPr txBox="1"/>
            <p:nvPr/>
          </p:nvSpPr>
          <p:spPr>
            <a:xfrm>
              <a:off x="1948963" y="1633787"/>
              <a:ext cx="1656892" cy="602455"/>
            </a:xfrm>
            <a:prstGeom prst="roundRect">
              <a:avLst/>
            </a:prstGeom>
            <a:solidFill>
              <a:schemeClr val="accent3">
                <a:lumMod val="20000"/>
                <a:lumOff val="80000"/>
              </a:schemeClr>
            </a:solidFill>
            <a:ln w="19050">
              <a:solidFill>
                <a:srgbClr val="FF7901"/>
              </a:solidFill>
            </a:ln>
          </p:spPr>
          <p:txBody>
            <a:bodyPr wrap="square" anchor="ctr" anchorCtr="0">
              <a:noAutofit/>
            </a:bodyPr>
            <a:lstStyle/>
            <a:p>
              <a:pPr marR="0" lvl="0" algn="ctr" defTabSz="914400" rtl="0" eaLnBrk="1" fontAlgn="auto" latinLnBrk="0" hangingPunct="1">
                <a:lnSpc>
                  <a:spcPct val="150000"/>
                </a:lnSpc>
                <a:spcBef>
                  <a:spcPts val="0"/>
                </a:spcBef>
                <a:spcAft>
                  <a:spcPts val="800"/>
                </a:spcAft>
                <a:buClrTx/>
                <a:buSzTx/>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Sixth form</a:t>
              </a:r>
            </a:p>
          </p:txBody>
        </p:sp>
        <p:sp>
          <p:nvSpPr>
            <p:cNvPr id="12" name="TextBox 11">
              <a:extLst>
                <a:ext uri="{FF2B5EF4-FFF2-40B4-BE49-F238E27FC236}">
                  <a16:creationId xmlns:a16="http://schemas.microsoft.com/office/drawing/2014/main" id="{68C3DA1D-5A2F-D916-8758-E90CF96EF19A}"/>
                </a:ext>
              </a:extLst>
            </p:cNvPr>
            <p:cNvSpPr txBox="1"/>
            <p:nvPr/>
          </p:nvSpPr>
          <p:spPr>
            <a:xfrm>
              <a:off x="3725300" y="1633784"/>
              <a:ext cx="2220004" cy="602455"/>
            </a:xfrm>
            <a:prstGeom prst="roundRect">
              <a:avLst/>
            </a:prstGeom>
            <a:solidFill>
              <a:schemeClr val="accent4">
                <a:lumMod val="20000"/>
                <a:lumOff val="80000"/>
              </a:schemeClr>
            </a:solidFill>
            <a:ln w="19050">
              <a:solidFill>
                <a:srgbClr val="FFC000"/>
              </a:solidFill>
            </a:ln>
          </p:spPr>
          <p:txBody>
            <a:bodyPr wrap="square" anchor="ctr" anchorCtr="0">
              <a:noAutofit/>
            </a:bodyPr>
            <a:lstStyle/>
            <a:p>
              <a:pPr marR="0" lvl="0" algn="ctr" defTabSz="914400" rtl="0" eaLnBrk="1" fontAlgn="auto" latinLnBrk="0" hangingPunct="1">
                <a:lnSpc>
                  <a:spcPct val="150000"/>
                </a:lnSpc>
                <a:spcBef>
                  <a:spcPts val="0"/>
                </a:spcBef>
                <a:spcAft>
                  <a:spcPts val="800"/>
                </a:spcAft>
                <a:buClrTx/>
                <a:buSzTx/>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Apprenticeship</a:t>
              </a:r>
            </a:p>
          </p:txBody>
        </p:sp>
        <p:sp>
          <p:nvSpPr>
            <p:cNvPr id="13" name="TextBox 12">
              <a:extLst>
                <a:ext uri="{FF2B5EF4-FFF2-40B4-BE49-F238E27FC236}">
                  <a16:creationId xmlns:a16="http://schemas.microsoft.com/office/drawing/2014/main" id="{13F83FC5-4AFD-9DDE-4658-F2C219AC488C}"/>
                </a:ext>
              </a:extLst>
            </p:cNvPr>
            <p:cNvSpPr txBox="1"/>
            <p:nvPr/>
          </p:nvSpPr>
          <p:spPr>
            <a:xfrm>
              <a:off x="6069719" y="1633784"/>
              <a:ext cx="1656892" cy="602455"/>
            </a:xfrm>
            <a:prstGeom prst="roundRect">
              <a:avLst/>
            </a:prstGeom>
            <a:solidFill>
              <a:schemeClr val="accent1">
                <a:lumMod val="20000"/>
                <a:lumOff val="80000"/>
              </a:schemeClr>
            </a:solidFill>
            <a:ln w="19050">
              <a:solidFill>
                <a:srgbClr val="33CC99"/>
              </a:solidFill>
            </a:ln>
          </p:spPr>
          <p:txBody>
            <a:bodyPr wrap="square" anchor="ctr" anchorCtr="0">
              <a:noAutofit/>
            </a:bodyPr>
            <a:lstStyle/>
            <a:p>
              <a:pPr marR="0" lvl="0" algn="ctr" defTabSz="914400" rtl="0" eaLnBrk="1" fontAlgn="auto" latinLnBrk="0" hangingPunct="1">
                <a:lnSpc>
                  <a:spcPct val="150000"/>
                </a:lnSpc>
                <a:spcBef>
                  <a:spcPts val="0"/>
                </a:spcBef>
                <a:spcAft>
                  <a:spcPts val="800"/>
                </a:spcAft>
                <a:buClrTx/>
                <a:buSzTx/>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University</a:t>
              </a:r>
            </a:p>
          </p:txBody>
        </p:sp>
        <p:sp>
          <p:nvSpPr>
            <p:cNvPr id="14" name="TextBox 13">
              <a:extLst>
                <a:ext uri="{FF2B5EF4-FFF2-40B4-BE49-F238E27FC236}">
                  <a16:creationId xmlns:a16="http://schemas.microsoft.com/office/drawing/2014/main" id="{FAF0178E-1A02-C4E1-78A6-B6CAFDE270E0}"/>
                </a:ext>
              </a:extLst>
            </p:cNvPr>
            <p:cNvSpPr txBox="1"/>
            <p:nvPr/>
          </p:nvSpPr>
          <p:spPr>
            <a:xfrm>
              <a:off x="7842335" y="1633784"/>
              <a:ext cx="1933936" cy="602455"/>
            </a:xfrm>
            <a:prstGeom prst="roundRect">
              <a:avLst/>
            </a:prstGeom>
            <a:solidFill>
              <a:schemeClr val="accent2">
                <a:lumMod val="20000"/>
                <a:lumOff val="80000"/>
              </a:schemeClr>
            </a:solidFill>
            <a:ln w="19050">
              <a:solidFill>
                <a:srgbClr val="4BC7C8"/>
              </a:solidFill>
            </a:ln>
          </p:spPr>
          <p:txBody>
            <a:bodyPr wrap="square" anchor="ctr" anchorCtr="0">
              <a:noAutofit/>
            </a:bodyPr>
            <a:lstStyle/>
            <a:p>
              <a:pPr marR="0" lvl="0" algn="ctr" defTabSz="914400" rtl="0" eaLnBrk="1" fontAlgn="auto" latinLnBrk="0" hangingPunct="1">
                <a:lnSpc>
                  <a:spcPct val="150000"/>
                </a:lnSpc>
                <a:spcBef>
                  <a:spcPts val="0"/>
                </a:spcBef>
                <a:spcAft>
                  <a:spcPts val="800"/>
                </a:spcAft>
                <a:buClrTx/>
                <a:buSzTx/>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Employment</a:t>
              </a:r>
            </a:p>
          </p:txBody>
        </p:sp>
        <p:sp>
          <p:nvSpPr>
            <p:cNvPr id="15" name="TextBox 14">
              <a:extLst>
                <a:ext uri="{FF2B5EF4-FFF2-40B4-BE49-F238E27FC236}">
                  <a16:creationId xmlns:a16="http://schemas.microsoft.com/office/drawing/2014/main" id="{1919A7E8-2A10-7971-4452-A3433180C88D}"/>
                </a:ext>
              </a:extLst>
            </p:cNvPr>
            <p:cNvSpPr txBox="1"/>
            <p:nvPr/>
          </p:nvSpPr>
          <p:spPr>
            <a:xfrm>
              <a:off x="9891995" y="1633784"/>
              <a:ext cx="1933936" cy="602455"/>
            </a:xfrm>
            <a:prstGeom prst="roundRect">
              <a:avLst/>
            </a:prstGeom>
            <a:solidFill>
              <a:srgbClr val="ECDFF5"/>
            </a:solidFill>
            <a:ln w="19050">
              <a:solidFill>
                <a:srgbClr val="BD90DC"/>
              </a:solidFill>
            </a:ln>
          </p:spPr>
          <p:txBody>
            <a:bodyPr wrap="square" anchor="ctr" anchorCtr="0">
              <a:noAutofit/>
            </a:bodyPr>
            <a:lstStyle/>
            <a:p>
              <a:pPr marR="0" lvl="0" algn="ctr" defTabSz="914400" rtl="0" eaLnBrk="1" fontAlgn="auto" latinLnBrk="0" hangingPunct="1">
                <a:lnSpc>
                  <a:spcPct val="150000"/>
                </a:lnSpc>
                <a:spcBef>
                  <a:spcPts val="0"/>
                </a:spcBef>
                <a:spcAft>
                  <a:spcPts val="800"/>
                </a:spcAft>
                <a:buClrTx/>
                <a:buSzTx/>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Volunteering</a:t>
              </a:r>
            </a:p>
          </p:txBody>
        </p:sp>
      </p:grpSp>
    </p:spTree>
    <p:extLst>
      <p:ext uri="{BB962C8B-B14F-4D97-AF65-F5344CB8AC3E}">
        <p14:creationId xmlns:p14="http://schemas.microsoft.com/office/powerpoint/2010/main" val="26072364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4001163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6A99C96D-E9B1-41A7-82FD-190A1F26198A}"/>
              </a:ext>
            </a:extLst>
          </p:cNvPr>
          <p:cNvSpPr>
            <a:spLocks noGrp="1"/>
          </p:cNvSpPr>
          <p:nvPr>
            <p:ph type="subTitle" idx="1"/>
          </p:nvPr>
        </p:nvSpPr>
        <p:spPr>
          <a:xfrm>
            <a:off x="1524000" y="3055280"/>
            <a:ext cx="9144000" cy="1655762"/>
          </a:xfrm>
        </p:spPr>
        <p:txBody>
          <a:bodyPr>
            <a:normAutofit fontScale="92500"/>
          </a:bodyPr>
          <a:lstStyle/>
          <a:p>
            <a:pPr algn="l"/>
            <a:r>
              <a:rPr lang="en-GB" sz="5600" dirty="0">
                <a:solidFill>
                  <a:schemeClr val="bg1"/>
                </a:solidFill>
                <a:latin typeface="Open Sans" panose="020B0606030504020204" pitchFamily="34" charset="0"/>
                <a:ea typeface="Open Sans" panose="020B0606030504020204" pitchFamily="34" charset="0"/>
                <a:cs typeface="Open Sans" panose="020B0606030504020204" pitchFamily="34" charset="0"/>
              </a:rPr>
              <a:t>What comes after school: the main learning pathways</a:t>
            </a:r>
          </a:p>
        </p:txBody>
      </p:sp>
    </p:spTree>
    <p:extLst>
      <p:ext uri="{BB962C8B-B14F-4D97-AF65-F5344CB8AC3E}">
        <p14:creationId xmlns:p14="http://schemas.microsoft.com/office/powerpoint/2010/main" val="18410999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B8E7B2B-E64E-404A-8345-4F0D5D2319EC}"/>
              </a:ext>
            </a:extLst>
          </p:cNvPr>
          <p:cNvSpPr>
            <a:spLocks noGrp="1"/>
          </p:cNvSpPr>
          <p:nvPr>
            <p:ph type="title"/>
          </p:nvPr>
        </p:nvSpPr>
        <p:spPr>
          <a:xfrm>
            <a:off x="180654" y="338209"/>
            <a:ext cx="11419200" cy="669188"/>
          </a:xfrm>
        </p:spPr>
        <p:txBody>
          <a:bodyPr>
            <a:noAutofit/>
          </a:bodyPr>
          <a:lstStyle/>
          <a:p>
            <a:pPr>
              <a:lnSpc>
                <a:spcPct val="107000"/>
              </a:lnSpc>
              <a:spcAft>
                <a:spcPts val="800"/>
              </a:spcAft>
            </a:pPr>
            <a:r>
              <a:rPr lang="en-GB" sz="3200" b="1" dirty="0">
                <a:effectLst/>
                <a:latin typeface="Open sans" panose="020B0606030504020204" pitchFamily="34" charset="0"/>
                <a:ea typeface="Open sans" panose="020B0606030504020204" pitchFamily="34" charset="0"/>
                <a:cs typeface="Open sans" panose="020B0606030504020204" pitchFamily="34" charset="0"/>
              </a:rPr>
              <a:t>Looking beyond school (5 mins)</a:t>
            </a:r>
            <a:endParaRPr lang="en-GB" sz="3200" dirty="0">
              <a:effectLst/>
              <a:latin typeface="Open sans" panose="020B0606030504020204" pitchFamily="34" charset="0"/>
              <a:ea typeface="Open sans" panose="020B0606030504020204" pitchFamily="34" charset="0"/>
              <a:cs typeface="Open sans" panose="020B0606030504020204" pitchFamily="34" charset="0"/>
            </a:endParaRPr>
          </a:p>
        </p:txBody>
      </p:sp>
      <p:sp>
        <p:nvSpPr>
          <p:cNvPr id="5" name="TextBox 4">
            <a:extLst>
              <a:ext uri="{FF2B5EF4-FFF2-40B4-BE49-F238E27FC236}">
                <a16:creationId xmlns:a16="http://schemas.microsoft.com/office/drawing/2014/main" id="{658FFD1C-8398-CC5B-FF48-5DFC41DF4343}"/>
              </a:ext>
            </a:extLst>
          </p:cNvPr>
          <p:cNvSpPr txBox="1"/>
          <p:nvPr/>
        </p:nvSpPr>
        <p:spPr>
          <a:xfrm>
            <a:off x="180654" y="846110"/>
            <a:ext cx="11578109" cy="727476"/>
          </a:xfrm>
          <a:prstGeom prst="roundRect">
            <a:avLst/>
          </a:prstGeom>
          <a:noFill/>
          <a:ln w="19050">
            <a:noFill/>
          </a:ln>
        </p:spPr>
        <p:txBody>
          <a:bodyPr wrap="square" anchor="ctr" anchorCtr="0">
            <a:noAutofit/>
          </a:bodyPr>
          <a:lstStyle/>
          <a:p>
            <a:pPr marR="0" lvl="0" defTabSz="914400" rtl="0" eaLnBrk="1" fontAlgn="auto" latinLnBrk="0" hangingPunct="1">
              <a:lnSpc>
                <a:spcPct val="150000"/>
              </a:lnSpc>
              <a:spcBef>
                <a:spcPts val="0"/>
              </a:spcBef>
              <a:spcAft>
                <a:spcPts val="800"/>
              </a:spcAft>
              <a:buClrTx/>
              <a:buSzTx/>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After school, some options for the next steps </a:t>
            </a:r>
            <a:r>
              <a:rPr lang="en-GB" sz="2200" dirty="0">
                <a:solidFill>
                  <a:prstClr val="black"/>
                </a:solidFill>
                <a:latin typeface="Open Sans" panose="020B0606030504020204" pitchFamily="34" charset="0"/>
                <a:ea typeface="Open Sans" panose="020B0606030504020204" pitchFamily="34" charset="0"/>
                <a:cs typeface="Open Sans" panose="020B0606030504020204" pitchFamily="34" charset="0"/>
              </a:rPr>
              <a:t>of your career journey are:</a:t>
            </a:r>
            <a:endParaRPr kumimoji="0" lang="en-GB" sz="2200" b="1"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sp>
        <p:nvSpPr>
          <p:cNvPr id="8" name="TextBox 7">
            <a:extLst>
              <a:ext uri="{FF2B5EF4-FFF2-40B4-BE49-F238E27FC236}">
                <a16:creationId xmlns:a16="http://schemas.microsoft.com/office/drawing/2014/main" id="{23E3E06A-1DC2-CF2F-C82A-97F3B84588A2}"/>
              </a:ext>
            </a:extLst>
          </p:cNvPr>
          <p:cNvSpPr txBox="1"/>
          <p:nvPr/>
        </p:nvSpPr>
        <p:spPr>
          <a:xfrm>
            <a:off x="285942" y="2493191"/>
            <a:ext cx="4054564" cy="1858890"/>
          </a:xfrm>
          <a:prstGeom prst="roundRect">
            <a:avLst/>
          </a:prstGeom>
          <a:solidFill>
            <a:schemeClr val="bg1">
              <a:lumMod val="95000"/>
            </a:schemeClr>
          </a:solidFill>
          <a:ln w="19050">
            <a:solidFill>
              <a:schemeClr val="bg1">
                <a:lumMod val="50000"/>
              </a:schemeClr>
            </a:solidFill>
          </a:ln>
        </p:spPr>
        <p:txBody>
          <a:bodyPr wrap="square" anchor="ctr" anchorCtr="0">
            <a:noAutofit/>
          </a:bodyPr>
          <a:lstStyle/>
          <a:p>
            <a:pPr marR="0" lvl="0" algn="ctr" defTabSz="914400" rtl="0" eaLnBrk="1" fontAlgn="auto" latinLnBrk="0" hangingPunct="1">
              <a:lnSpc>
                <a:spcPct val="150000"/>
              </a:lnSpc>
              <a:spcBef>
                <a:spcPts val="0"/>
              </a:spcBef>
              <a:spcAft>
                <a:spcPts val="800"/>
              </a:spcAft>
              <a:buClrTx/>
              <a:buSzTx/>
              <a:tabLst/>
              <a:defRPr/>
            </a:pPr>
            <a:r>
              <a:rPr kumimoji="0" lang="en-GB" sz="2200" b="1"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For each pathway, write down your rating of how much you know about it.</a:t>
            </a:r>
          </a:p>
        </p:txBody>
      </p:sp>
      <p:sp>
        <p:nvSpPr>
          <p:cNvPr id="10" name="TextBox 9">
            <a:extLst>
              <a:ext uri="{FF2B5EF4-FFF2-40B4-BE49-F238E27FC236}">
                <a16:creationId xmlns:a16="http://schemas.microsoft.com/office/drawing/2014/main" id="{CA11E55B-0F77-0CC0-63F6-96EF91C12137}"/>
              </a:ext>
            </a:extLst>
          </p:cNvPr>
          <p:cNvSpPr txBox="1"/>
          <p:nvPr/>
        </p:nvSpPr>
        <p:spPr>
          <a:xfrm>
            <a:off x="285942" y="4621759"/>
            <a:ext cx="11578109" cy="1302090"/>
          </a:xfrm>
          <a:prstGeom prst="roundRect">
            <a:avLst/>
          </a:prstGeom>
          <a:solidFill>
            <a:schemeClr val="bg2"/>
          </a:solidFill>
          <a:ln w="19050">
            <a:solidFill>
              <a:schemeClr val="bg1">
                <a:lumMod val="50000"/>
              </a:schemeClr>
            </a:solidFill>
          </a:ln>
        </p:spPr>
        <p:txBody>
          <a:bodyPr wrap="square" anchor="ctr" anchorCtr="0">
            <a:noAutofit/>
          </a:bodyPr>
          <a:lstStyle/>
          <a:p>
            <a:pPr marR="0" lvl="0" algn="ctr" defTabSz="914400" rtl="0" eaLnBrk="1" fontAlgn="auto" latinLnBrk="0" hangingPunct="1">
              <a:lnSpc>
                <a:spcPct val="150000"/>
              </a:lnSpc>
              <a:spcBef>
                <a:spcPts val="0"/>
              </a:spcBef>
              <a:spcAft>
                <a:spcPts val="800"/>
              </a:spcAft>
              <a:buClrTx/>
              <a:buSzTx/>
              <a:tabLst/>
              <a:defRPr/>
            </a:pPr>
            <a:r>
              <a:rPr kumimoji="0" lang="en-GB" sz="2200" b="1"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Finished? </a:t>
            </a: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For the pathway you know the most about, try to summarise it in under 30 words, to help someone who doesn’t know much about it.</a:t>
            </a:r>
            <a:endParaRPr kumimoji="0" lang="en-GB" sz="2200" b="1"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sp>
        <p:nvSpPr>
          <p:cNvPr id="11" name="TextBox 10">
            <a:extLst>
              <a:ext uri="{FF2B5EF4-FFF2-40B4-BE49-F238E27FC236}">
                <a16:creationId xmlns:a16="http://schemas.microsoft.com/office/drawing/2014/main" id="{2FBE7363-DC03-4145-5C0B-2EFB6F82BF9B}"/>
              </a:ext>
            </a:extLst>
          </p:cNvPr>
          <p:cNvSpPr txBox="1"/>
          <p:nvPr/>
        </p:nvSpPr>
        <p:spPr>
          <a:xfrm>
            <a:off x="4788060" y="2493191"/>
            <a:ext cx="7403940" cy="1858890"/>
          </a:xfrm>
          <a:prstGeom prst="roundRect">
            <a:avLst/>
          </a:prstGeom>
          <a:solidFill>
            <a:schemeClr val="bg1"/>
          </a:solidFill>
          <a:ln w="19050">
            <a:solidFill>
              <a:schemeClr val="bg1"/>
            </a:solidFill>
          </a:ln>
        </p:spPr>
        <p:txBody>
          <a:bodyPr wrap="square" anchor="ctr" anchorCtr="0">
            <a:noAutofit/>
          </a:bodyPr>
          <a:lstStyle/>
          <a:p>
            <a:pPr marL="457200" marR="0" lvl="0" indent="-457200" defTabSz="914400" rtl="0" eaLnBrk="1" fontAlgn="auto" latinLnBrk="0" hangingPunct="1">
              <a:lnSpc>
                <a:spcPct val="150000"/>
              </a:lnSpc>
              <a:spcBef>
                <a:spcPts val="0"/>
              </a:spcBef>
              <a:buClrTx/>
              <a:buSzTx/>
              <a:buFont typeface="+mj-lt"/>
              <a:buAutoNum type="arabicPeriod"/>
              <a:tabLst/>
              <a:defRPr/>
            </a:pPr>
            <a:r>
              <a:rPr kumimoji="0" lang="en-GB" sz="2200" b="1" u="none" strike="noStrike" kern="1200" cap="none" spc="0" normalizeH="0" baseline="0" noProof="0" dirty="0">
                <a:ln>
                  <a:noFill/>
                </a:ln>
                <a:solidFill>
                  <a:srgbClr val="FF0000"/>
                </a:solidFill>
                <a:effectLst/>
                <a:uLnTx/>
                <a:uFillTx/>
                <a:latin typeface="Open Sans" panose="020B0606030504020204" pitchFamily="34" charset="0"/>
                <a:ea typeface="Open Sans" panose="020B0606030504020204" pitchFamily="34" charset="0"/>
                <a:cs typeface="Open Sans" panose="020B0606030504020204" pitchFamily="34" charset="0"/>
              </a:rPr>
              <a:t> </a:t>
            </a:r>
            <a:r>
              <a:rPr kumimoji="0" lang="en-GB" sz="2200" i="1"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I know nothing about</a:t>
            </a:r>
            <a:r>
              <a:rPr lang="en-GB" sz="2200" i="1" dirty="0">
                <a:solidFill>
                  <a:prstClr val="black"/>
                </a:solidFill>
                <a:latin typeface="Open Sans" panose="020B0606030504020204" pitchFamily="34" charset="0"/>
                <a:ea typeface="Open Sans" panose="020B0606030504020204" pitchFamily="34" charset="0"/>
                <a:cs typeface="Open Sans" panose="020B0606030504020204" pitchFamily="34" charset="0"/>
              </a:rPr>
              <a:t> this pathway</a:t>
            </a:r>
          </a:p>
          <a:p>
            <a:pPr marL="457200" marR="0" lvl="0" indent="-457200" defTabSz="914400" rtl="0" eaLnBrk="1" fontAlgn="auto" latinLnBrk="0" hangingPunct="1">
              <a:lnSpc>
                <a:spcPct val="150000"/>
              </a:lnSpc>
              <a:spcBef>
                <a:spcPts val="0"/>
              </a:spcBef>
              <a:buClrTx/>
              <a:buSzTx/>
              <a:buFont typeface="+mj-lt"/>
              <a:buAutoNum type="arabicPeriod"/>
              <a:tabLst/>
              <a:defRPr/>
            </a:pPr>
            <a:r>
              <a:rPr kumimoji="0" lang="en-GB" sz="2200" b="1" u="none" strike="noStrike" kern="1200" cap="none" spc="0" normalizeH="0" baseline="0" noProof="0" dirty="0">
                <a:ln>
                  <a:noFill/>
                </a:ln>
                <a:solidFill>
                  <a:schemeClr val="accent3"/>
                </a:solidFill>
                <a:effectLst/>
                <a:uLnTx/>
                <a:uFillTx/>
                <a:latin typeface="Open Sans" panose="020B0606030504020204" pitchFamily="34" charset="0"/>
                <a:ea typeface="Open Sans" panose="020B0606030504020204" pitchFamily="34" charset="0"/>
                <a:cs typeface="Open Sans" panose="020B0606030504020204" pitchFamily="34" charset="0"/>
              </a:rPr>
              <a:t> </a:t>
            </a:r>
            <a:r>
              <a:rPr kumimoji="0" lang="en-GB" sz="2200" i="1"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I know a little about this pathway</a:t>
            </a:r>
          </a:p>
          <a:p>
            <a:pPr marL="457200" marR="0" lvl="0" indent="-457200" defTabSz="914400" rtl="0" eaLnBrk="1" fontAlgn="auto" latinLnBrk="0" hangingPunct="1">
              <a:lnSpc>
                <a:spcPct val="150000"/>
              </a:lnSpc>
              <a:spcBef>
                <a:spcPts val="0"/>
              </a:spcBef>
              <a:buClrTx/>
              <a:buSzTx/>
              <a:buFont typeface="+mj-lt"/>
              <a:buAutoNum type="arabicPeriod"/>
              <a:tabLst/>
              <a:defRPr/>
            </a:pPr>
            <a:r>
              <a:rPr lang="en-GB" sz="2200" b="1" dirty="0">
                <a:solidFill>
                  <a:schemeClr val="accent4"/>
                </a:solidFill>
                <a:latin typeface="Open Sans" panose="020B0606030504020204" pitchFamily="34" charset="0"/>
                <a:ea typeface="Open Sans" panose="020B0606030504020204" pitchFamily="34" charset="0"/>
                <a:cs typeface="Open Sans" panose="020B0606030504020204" pitchFamily="34" charset="0"/>
              </a:rPr>
              <a:t> </a:t>
            </a:r>
            <a:r>
              <a:rPr lang="en-GB" sz="2200" i="1" dirty="0">
                <a:solidFill>
                  <a:prstClr val="black"/>
                </a:solidFill>
                <a:latin typeface="Open Sans" panose="020B0606030504020204" pitchFamily="34" charset="0"/>
                <a:ea typeface="Open Sans" panose="020B0606030504020204" pitchFamily="34" charset="0"/>
                <a:cs typeface="Open Sans" panose="020B0606030504020204" pitchFamily="34" charset="0"/>
              </a:rPr>
              <a:t>I know quite a bit about this pathway</a:t>
            </a:r>
          </a:p>
          <a:p>
            <a:pPr marL="457200" marR="0" lvl="0" indent="-457200" defTabSz="914400" rtl="0" eaLnBrk="1" fontAlgn="auto" latinLnBrk="0" hangingPunct="1">
              <a:lnSpc>
                <a:spcPct val="150000"/>
              </a:lnSpc>
              <a:spcBef>
                <a:spcPts val="0"/>
              </a:spcBef>
              <a:buClrTx/>
              <a:buSzTx/>
              <a:buFont typeface="+mj-lt"/>
              <a:buAutoNum type="arabicPeriod"/>
              <a:tabLst/>
              <a:defRPr/>
            </a:pPr>
            <a:r>
              <a:rPr kumimoji="0" lang="en-GB" sz="2200" b="1" u="none" strike="noStrike" kern="1200" cap="none" spc="0" normalizeH="0" baseline="0" noProof="0" dirty="0">
                <a:ln>
                  <a:noFill/>
                </a:ln>
                <a:solidFill>
                  <a:srgbClr val="00B050"/>
                </a:solidFill>
                <a:effectLst/>
                <a:uLnTx/>
                <a:uFillTx/>
                <a:latin typeface="Open Sans" panose="020B0606030504020204" pitchFamily="34" charset="0"/>
                <a:ea typeface="Open Sans" panose="020B0606030504020204" pitchFamily="34" charset="0"/>
                <a:cs typeface="Open Sans" panose="020B0606030504020204" pitchFamily="34" charset="0"/>
              </a:rPr>
              <a:t> </a:t>
            </a:r>
            <a:r>
              <a:rPr kumimoji="0" lang="en-GB" sz="2200" i="1"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I know lots about this pathway</a:t>
            </a:r>
          </a:p>
        </p:txBody>
      </p:sp>
      <p:grpSp>
        <p:nvGrpSpPr>
          <p:cNvPr id="27" name="Group 26">
            <a:extLst>
              <a:ext uri="{FF2B5EF4-FFF2-40B4-BE49-F238E27FC236}">
                <a16:creationId xmlns:a16="http://schemas.microsoft.com/office/drawing/2014/main" id="{0B61B4BC-94F9-284E-D36E-356EB63E9CE8}"/>
              </a:ext>
            </a:extLst>
          </p:cNvPr>
          <p:cNvGrpSpPr/>
          <p:nvPr/>
        </p:nvGrpSpPr>
        <p:grpSpPr>
          <a:xfrm>
            <a:off x="285942" y="1621727"/>
            <a:ext cx="11539989" cy="602458"/>
            <a:chOff x="285942" y="1633784"/>
            <a:chExt cx="11539989" cy="602458"/>
          </a:xfrm>
        </p:grpSpPr>
        <p:sp>
          <p:nvSpPr>
            <p:cNvPr id="17" name="TextBox 16">
              <a:extLst>
                <a:ext uri="{FF2B5EF4-FFF2-40B4-BE49-F238E27FC236}">
                  <a16:creationId xmlns:a16="http://schemas.microsoft.com/office/drawing/2014/main" id="{E978A4AC-845B-0F1E-10FF-C9DBA22088CB}"/>
                </a:ext>
              </a:extLst>
            </p:cNvPr>
            <p:cNvSpPr txBox="1"/>
            <p:nvPr/>
          </p:nvSpPr>
          <p:spPr>
            <a:xfrm>
              <a:off x="285942" y="1633786"/>
              <a:ext cx="1542327" cy="602455"/>
            </a:xfrm>
            <a:prstGeom prst="roundRect">
              <a:avLst/>
            </a:prstGeom>
            <a:solidFill>
              <a:srgbClr val="FFD5E4"/>
            </a:solidFill>
            <a:ln w="19050">
              <a:solidFill>
                <a:srgbClr val="FF699F"/>
              </a:solidFill>
            </a:ln>
          </p:spPr>
          <p:txBody>
            <a:bodyPr wrap="square" anchor="ctr" anchorCtr="0">
              <a:noAutofit/>
            </a:bodyPr>
            <a:lstStyle/>
            <a:p>
              <a:pPr marR="0" lvl="0" algn="ctr" defTabSz="914400" rtl="0" eaLnBrk="1" fontAlgn="auto" latinLnBrk="0" hangingPunct="1">
                <a:lnSpc>
                  <a:spcPct val="150000"/>
                </a:lnSpc>
                <a:spcBef>
                  <a:spcPts val="0"/>
                </a:spcBef>
                <a:spcAft>
                  <a:spcPts val="800"/>
                </a:spcAft>
                <a:buClrTx/>
                <a:buSzTx/>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FE college</a:t>
              </a:r>
            </a:p>
          </p:txBody>
        </p:sp>
        <p:sp>
          <p:nvSpPr>
            <p:cNvPr id="21" name="TextBox 20">
              <a:extLst>
                <a:ext uri="{FF2B5EF4-FFF2-40B4-BE49-F238E27FC236}">
                  <a16:creationId xmlns:a16="http://schemas.microsoft.com/office/drawing/2014/main" id="{A6E23819-EBC7-781B-65E1-C26DC7D3F73F}"/>
                </a:ext>
              </a:extLst>
            </p:cNvPr>
            <p:cNvSpPr txBox="1"/>
            <p:nvPr/>
          </p:nvSpPr>
          <p:spPr>
            <a:xfrm>
              <a:off x="1948963" y="1633787"/>
              <a:ext cx="1656892" cy="602455"/>
            </a:xfrm>
            <a:prstGeom prst="roundRect">
              <a:avLst/>
            </a:prstGeom>
            <a:solidFill>
              <a:schemeClr val="accent3">
                <a:lumMod val="20000"/>
                <a:lumOff val="80000"/>
              </a:schemeClr>
            </a:solidFill>
            <a:ln w="19050">
              <a:solidFill>
                <a:srgbClr val="FF7901"/>
              </a:solidFill>
            </a:ln>
          </p:spPr>
          <p:txBody>
            <a:bodyPr wrap="square" anchor="ctr" anchorCtr="0">
              <a:noAutofit/>
            </a:bodyPr>
            <a:lstStyle/>
            <a:p>
              <a:pPr marR="0" lvl="0" algn="ctr" defTabSz="914400" rtl="0" eaLnBrk="1" fontAlgn="auto" latinLnBrk="0" hangingPunct="1">
                <a:lnSpc>
                  <a:spcPct val="150000"/>
                </a:lnSpc>
                <a:spcBef>
                  <a:spcPts val="0"/>
                </a:spcBef>
                <a:spcAft>
                  <a:spcPts val="800"/>
                </a:spcAft>
                <a:buClrTx/>
                <a:buSzTx/>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Sixth form</a:t>
              </a:r>
            </a:p>
          </p:txBody>
        </p:sp>
        <p:sp>
          <p:nvSpPr>
            <p:cNvPr id="22" name="TextBox 21">
              <a:extLst>
                <a:ext uri="{FF2B5EF4-FFF2-40B4-BE49-F238E27FC236}">
                  <a16:creationId xmlns:a16="http://schemas.microsoft.com/office/drawing/2014/main" id="{8340E836-928F-5187-7170-418999D74CCA}"/>
                </a:ext>
              </a:extLst>
            </p:cNvPr>
            <p:cNvSpPr txBox="1"/>
            <p:nvPr/>
          </p:nvSpPr>
          <p:spPr>
            <a:xfrm>
              <a:off x="3725300" y="1633784"/>
              <a:ext cx="2220004" cy="602455"/>
            </a:xfrm>
            <a:prstGeom prst="roundRect">
              <a:avLst/>
            </a:prstGeom>
            <a:solidFill>
              <a:schemeClr val="accent4">
                <a:lumMod val="20000"/>
                <a:lumOff val="80000"/>
              </a:schemeClr>
            </a:solidFill>
            <a:ln w="19050">
              <a:solidFill>
                <a:srgbClr val="FFC000"/>
              </a:solidFill>
            </a:ln>
          </p:spPr>
          <p:txBody>
            <a:bodyPr wrap="square" anchor="ctr" anchorCtr="0">
              <a:noAutofit/>
            </a:bodyPr>
            <a:lstStyle/>
            <a:p>
              <a:pPr marR="0" lvl="0" algn="ctr" defTabSz="914400" rtl="0" eaLnBrk="1" fontAlgn="auto" latinLnBrk="0" hangingPunct="1">
                <a:lnSpc>
                  <a:spcPct val="150000"/>
                </a:lnSpc>
                <a:spcBef>
                  <a:spcPts val="0"/>
                </a:spcBef>
                <a:spcAft>
                  <a:spcPts val="800"/>
                </a:spcAft>
                <a:buClrTx/>
                <a:buSzTx/>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Apprenticeship</a:t>
              </a:r>
            </a:p>
          </p:txBody>
        </p:sp>
        <p:sp>
          <p:nvSpPr>
            <p:cNvPr id="23" name="TextBox 22">
              <a:extLst>
                <a:ext uri="{FF2B5EF4-FFF2-40B4-BE49-F238E27FC236}">
                  <a16:creationId xmlns:a16="http://schemas.microsoft.com/office/drawing/2014/main" id="{09A95264-4EDA-D114-D930-12978190B741}"/>
                </a:ext>
              </a:extLst>
            </p:cNvPr>
            <p:cNvSpPr txBox="1"/>
            <p:nvPr/>
          </p:nvSpPr>
          <p:spPr>
            <a:xfrm>
              <a:off x="6069719" y="1633784"/>
              <a:ext cx="1656892" cy="602455"/>
            </a:xfrm>
            <a:prstGeom prst="roundRect">
              <a:avLst/>
            </a:prstGeom>
            <a:solidFill>
              <a:schemeClr val="accent1">
                <a:lumMod val="20000"/>
                <a:lumOff val="80000"/>
              </a:schemeClr>
            </a:solidFill>
            <a:ln w="19050">
              <a:solidFill>
                <a:srgbClr val="33CC99"/>
              </a:solidFill>
            </a:ln>
          </p:spPr>
          <p:txBody>
            <a:bodyPr wrap="square" anchor="ctr" anchorCtr="0">
              <a:noAutofit/>
            </a:bodyPr>
            <a:lstStyle/>
            <a:p>
              <a:pPr marR="0" lvl="0" algn="ctr" defTabSz="914400" rtl="0" eaLnBrk="1" fontAlgn="auto" latinLnBrk="0" hangingPunct="1">
                <a:lnSpc>
                  <a:spcPct val="150000"/>
                </a:lnSpc>
                <a:spcBef>
                  <a:spcPts val="0"/>
                </a:spcBef>
                <a:spcAft>
                  <a:spcPts val="800"/>
                </a:spcAft>
                <a:buClrTx/>
                <a:buSzTx/>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University</a:t>
              </a:r>
            </a:p>
          </p:txBody>
        </p:sp>
        <p:sp>
          <p:nvSpPr>
            <p:cNvPr id="24" name="TextBox 23">
              <a:extLst>
                <a:ext uri="{FF2B5EF4-FFF2-40B4-BE49-F238E27FC236}">
                  <a16:creationId xmlns:a16="http://schemas.microsoft.com/office/drawing/2014/main" id="{47B5C845-2BFE-43C7-27BA-CA7484A93C53}"/>
                </a:ext>
              </a:extLst>
            </p:cNvPr>
            <p:cNvSpPr txBox="1"/>
            <p:nvPr/>
          </p:nvSpPr>
          <p:spPr>
            <a:xfrm>
              <a:off x="7842335" y="1633784"/>
              <a:ext cx="1933936" cy="602455"/>
            </a:xfrm>
            <a:prstGeom prst="roundRect">
              <a:avLst/>
            </a:prstGeom>
            <a:solidFill>
              <a:schemeClr val="accent2">
                <a:lumMod val="20000"/>
                <a:lumOff val="80000"/>
              </a:schemeClr>
            </a:solidFill>
            <a:ln w="19050">
              <a:solidFill>
                <a:srgbClr val="4BC7C8"/>
              </a:solidFill>
            </a:ln>
          </p:spPr>
          <p:txBody>
            <a:bodyPr wrap="square" anchor="ctr" anchorCtr="0">
              <a:noAutofit/>
            </a:bodyPr>
            <a:lstStyle/>
            <a:p>
              <a:pPr marR="0" lvl="0" algn="ctr" defTabSz="914400" rtl="0" eaLnBrk="1" fontAlgn="auto" latinLnBrk="0" hangingPunct="1">
                <a:lnSpc>
                  <a:spcPct val="150000"/>
                </a:lnSpc>
                <a:spcBef>
                  <a:spcPts val="0"/>
                </a:spcBef>
                <a:spcAft>
                  <a:spcPts val="800"/>
                </a:spcAft>
                <a:buClrTx/>
                <a:buSzTx/>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Employment</a:t>
              </a:r>
            </a:p>
          </p:txBody>
        </p:sp>
        <p:sp>
          <p:nvSpPr>
            <p:cNvPr id="25" name="TextBox 24">
              <a:extLst>
                <a:ext uri="{FF2B5EF4-FFF2-40B4-BE49-F238E27FC236}">
                  <a16:creationId xmlns:a16="http://schemas.microsoft.com/office/drawing/2014/main" id="{9824CE1D-2781-EF02-700D-330D20287758}"/>
                </a:ext>
              </a:extLst>
            </p:cNvPr>
            <p:cNvSpPr txBox="1"/>
            <p:nvPr/>
          </p:nvSpPr>
          <p:spPr>
            <a:xfrm>
              <a:off x="9891995" y="1633784"/>
              <a:ext cx="1933936" cy="602455"/>
            </a:xfrm>
            <a:prstGeom prst="roundRect">
              <a:avLst/>
            </a:prstGeom>
            <a:solidFill>
              <a:srgbClr val="ECDFF5"/>
            </a:solidFill>
            <a:ln w="19050">
              <a:solidFill>
                <a:srgbClr val="BD90DC"/>
              </a:solidFill>
            </a:ln>
          </p:spPr>
          <p:txBody>
            <a:bodyPr wrap="square" anchor="ctr" anchorCtr="0">
              <a:noAutofit/>
            </a:bodyPr>
            <a:lstStyle/>
            <a:p>
              <a:pPr marR="0" lvl="0" algn="ctr" defTabSz="914400" rtl="0" eaLnBrk="1" fontAlgn="auto" latinLnBrk="0" hangingPunct="1">
                <a:lnSpc>
                  <a:spcPct val="150000"/>
                </a:lnSpc>
                <a:spcBef>
                  <a:spcPts val="0"/>
                </a:spcBef>
                <a:spcAft>
                  <a:spcPts val="800"/>
                </a:spcAft>
                <a:buClrTx/>
                <a:buSzTx/>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Volunteering</a:t>
              </a:r>
            </a:p>
          </p:txBody>
        </p:sp>
      </p:grpSp>
      <p:pic>
        <p:nvPicPr>
          <p:cNvPr id="29" name="Graphic 28" descr="Head with gears with solid fill">
            <a:extLst>
              <a:ext uri="{FF2B5EF4-FFF2-40B4-BE49-F238E27FC236}">
                <a16:creationId xmlns:a16="http://schemas.microsoft.com/office/drawing/2014/main" id="{AA1578D8-8113-DECF-3148-0A976050A32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325754" y="2715975"/>
            <a:ext cx="1426050" cy="1426050"/>
          </a:xfrm>
          <a:prstGeom prst="rect">
            <a:avLst/>
          </a:prstGeom>
        </p:spPr>
      </p:pic>
    </p:spTree>
    <p:extLst>
      <p:ext uri="{BB962C8B-B14F-4D97-AF65-F5344CB8AC3E}">
        <p14:creationId xmlns:p14="http://schemas.microsoft.com/office/powerpoint/2010/main" val="543636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Rectangle: Rounded Corners 37">
            <a:extLst>
              <a:ext uri="{FF2B5EF4-FFF2-40B4-BE49-F238E27FC236}">
                <a16:creationId xmlns:a16="http://schemas.microsoft.com/office/drawing/2014/main" id="{F29B687A-164F-BD97-EB74-A01411A9396E}"/>
              </a:ext>
            </a:extLst>
          </p:cNvPr>
          <p:cNvSpPr/>
          <p:nvPr/>
        </p:nvSpPr>
        <p:spPr>
          <a:xfrm>
            <a:off x="6363246" y="2986268"/>
            <a:ext cx="4991520" cy="679503"/>
          </a:xfrm>
          <a:prstGeom prst="roundRect">
            <a:avLst/>
          </a:prstGeom>
          <a:solidFill>
            <a:schemeClr val="bg2"/>
          </a:solidFill>
          <a:ln>
            <a:solidFill>
              <a:srgbClr val="7F7F7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Rectangle: Rounded Corners 38">
            <a:extLst>
              <a:ext uri="{FF2B5EF4-FFF2-40B4-BE49-F238E27FC236}">
                <a16:creationId xmlns:a16="http://schemas.microsoft.com/office/drawing/2014/main" id="{9FCC11D5-6919-37B9-21D0-03907344DFEA}"/>
              </a:ext>
            </a:extLst>
          </p:cNvPr>
          <p:cNvSpPr/>
          <p:nvPr/>
        </p:nvSpPr>
        <p:spPr>
          <a:xfrm>
            <a:off x="6363246" y="3872991"/>
            <a:ext cx="4991520" cy="679503"/>
          </a:xfrm>
          <a:prstGeom prst="roundRect">
            <a:avLst/>
          </a:prstGeom>
          <a:solidFill>
            <a:schemeClr val="bg1">
              <a:lumMod val="85000"/>
            </a:schemeClr>
          </a:solidFill>
          <a:ln>
            <a:solidFill>
              <a:srgbClr val="7F7F7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Rectangle: Rounded Corners 39">
            <a:extLst>
              <a:ext uri="{FF2B5EF4-FFF2-40B4-BE49-F238E27FC236}">
                <a16:creationId xmlns:a16="http://schemas.microsoft.com/office/drawing/2014/main" id="{AAE695E6-CEA8-BD8E-30E4-3609AC8B372E}"/>
              </a:ext>
            </a:extLst>
          </p:cNvPr>
          <p:cNvSpPr/>
          <p:nvPr/>
        </p:nvSpPr>
        <p:spPr>
          <a:xfrm>
            <a:off x="6369543" y="4745734"/>
            <a:ext cx="4991520" cy="679503"/>
          </a:xfrm>
          <a:prstGeom prst="roundRect">
            <a:avLst/>
          </a:prstGeom>
          <a:solidFill>
            <a:schemeClr val="bg1">
              <a:lumMod val="75000"/>
            </a:schemeClr>
          </a:solidFill>
          <a:ln>
            <a:solidFill>
              <a:srgbClr val="7F7F7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a:extLst>
              <a:ext uri="{FF2B5EF4-FFF2-40B4-BE49-F238E27FC236}">
                <a16:creationId xmlns:a16="http://schemas.microsoft.com/office/drawing/2014/main" id="{6FAE83A4-183E-6ED8-FBEA-2D1F41F79F29}"/>
              </a:ext>
            </a:extLst>
          </p:cNvPr>
          <p:cNvSpPr txBox="1"/>
          <p:nvPr/>
        </p:nvSpPr>
        <p:spPr>
          <a:xfrm>
            <a:off x="6363246" y="2743199"/>
            <a:ext cx="4991520" cy="2916820"/>
          </a:xfrm>
          <a:prstGeom prst="roundRect">
            <a:avLst/>
          </a:prstGeom>
          <a:noFill/>
          <a:ln w="19050">
            <a:noFill/>
          </a:ln>
        </p:spPr>
        <p:txBody>
          <a:bodyPr wrap="square" anchor="ctr" anchorCtr="0">
            <a:noAutofit/>
          </a:bodyPr>
          <a:lstStyle/>
          <a:p>
            <a:pPr marL="342900" marR="0" lvl="0" indent="-342900" defTabSz="914400" rtl="0" eaLnBrk="1" fontAlgn="auto" latinLnBrk="0" hangingPunct="1">
              <a:lnSpc>
                <a:spcPct val="150000"/>
              </a:lnSpc>
              <a:spcBef>
                <a:spcPts val="0"/>
              </a:spcBef>
              <a:spcAft>
                <a:spcPts val="3000"/>
              </a:spcAft>
              <a:buClrTx/>
              <a:buSzTx/>
              <a:buFont typeface="Arial" panose="020B0604020202020204" pitchFamily="34" charset="0"/>
              <a:buChar char="•"/>
              <a:tabLst/>
              <a:defRPr/>
            </a:pPr>
            <a:r>
              <a:rPr kumimoji="0" lang="en-GB" sz="2200" i="1"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Who could you talk to?</a:t>
            </a:r>
          </a:p>
          <a:p>
            <a:pPr marL="342900" marR="0" lvl="0" indent="-342900" defTabSz="914400" rtl="0" eaLnBrk="1" fontAlgn="auto" latinLnBrk="0" hangingPunct="1">
              <a:lnSpc>
                <a:spcPct val="150000"/>
              </a:lnSpc>
              <a:spcBef>
                <a:spcPts val="0"/>
              </a:spcBef>
              <a:spcAft>
                <a:spcPts val="3000"/>
              </a:spcAft>
              <a:buClrTx/>
              <a:buSzTx/>
              <a:buFont typeface="Arial" panose="020B0604020202020204" pitchFamily="34" charset="0"/>
              <a:buChar char="•"/>
              <a:tabLst/>
              <a:defRPr/>
            </a:pPr>
            <a:r>
              <a:rPr lang="en-GB" sz="2200" i="1" dirty="0">
                <a:solidFill>
                  <a:prstClr val="black"/>
                </a:solidFill>
                <a:latin typeface="Open Sans" panose="020B0606030504020204" pitchFamily="34" charset="0"/>
                <a:ea typeface="Open Sans" panose="020B0606030504020204" pitchFamily="34" charset="0"/>
                <a:cs typeface="Open Sans" panose="020B0606030504020204" pitchFamily="34" charset="0"/>
              </a:rPr>
              <a:t>Where could you go?</a:t>
            </a:r>
          </a:p>
          <a:p>
            <a:pPr marL="342900" marR="0" lvl="0" indent="-342900" defTabSz="914400" rtl="0" eaLnBrk="1" fontAlgn="auto" latinLnBrk="0" hangingPunct="1">
              <a:lnSpc>
                <a:spcPct val="150000"/>
              </a:lnSpc>
              <a:spcBef>
                <a:spcPts val="0"/>
              </a:spcBef>
              <a:spcAft>
                <a:spcPts val="3000"/>
              </a:spcAft>
              <a:buClrTx/>
              <a:buSzTx/>
              <a:buFont typeface="Arial" panose="020B0604020202020204" pitchFamily="34" charset="0"/>
              <a:buChar char="•"/>
              <a:tabLst/>
              <a:defRPr/>
            </a:pPr>
            <a:r>
              <a:rPr kumimoji="0" lang="en-GB" sz="2200" i="1"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What websites could you use?</a:t>
            </a:r>
          </a:p>
        </p:txBody>
      </p:sp>
      <p:sp>
        <p:nvSpPr>
          <p:cNvPr id="4" name="Title 1">
            <a:extLst>
              <a:ext uri="{FF2B5EF4-FFF2-40B4-BE49-F238E27FC236}">
                <a16:creationId xmlns:a16="http://schemas.microsoft.com/office/drawing/2014/main" id="{DB8E7B2B-E64E-404A-8345-4F0D5D2319EC}"/>
              </a:ext>
            </a:extLst>
          </p:cNvPr>
          <p:cNvSpPr>
            <a:spLocks noGrp="1"/>
          </p:cNvSpPr>
          <p:nvPr>
            <p:ph type="title"/>
          </p:nvPr>
        </p:nvSpPr>
        <p:spPr>
          <a:xfrm>
            <a:off x="180654" y="338209"/>
            <a:ext cx="11419200" cy="669188"/>
          </a:xfrm>
        </p:spPr>
        <p:txBody>
          <a:bodyPr>
            <a:noAutofit/>
          </a:bodyPr>
          <a:lstStyle/>
          <a:p>
            <a:pPr>
              <a:lnSpc>
                <a:spcPct val="107000"/>
              </a:lnSpc>
              <a:spcAft>
                <a:spcPts val="800"/>
              </a:spcAft>
            </a:pPr>
            <a:r>
              <a:rPr lang="en-GB" sz="3200" b="1" dirty="0">
                <a:effectLst/>
                <a:latin typeface="Open sans" panose="020B0606030504020204" pitchFamily="34" charset="0"/>
                <a:ea typeface="Open sans" panose="020B0606030504020204" pitchFamily="34" charset="0"/>
                <a:cs typeface="Open sans" panose="020B0606030504020204" pitchFamily="34" charset="0"/>
              </a:rPr>
              <a:t>How do I find out more? (10 mins)</a:t>
            </a:r>
            <a:endParaRPr lang="en-GB" sz="3200" dirty="0">
              <a:effectLst/>
              <a:latin typeface="Open sans" panose="020B0606030504020204" pitchFamily="34" charset="0"/>
              <a:ea typeface="Open sans" panose="020B0606030504020204" pitchFamily="34" charset="0"/>
              <a:cs typeface="Open sans" panose="020B0606030504020204" pitchFamily="34" charset="0"/>
            </a:endParaRPr>
          </a:p>
        </p:txBody>
      </p:sp>
      <p:sp>
        <p:nvSpPr>
          <p:cNvPr id="8" name="TextBox 7">
            <a:extLst>
              <a:ext uri="{FF2B5EF4-FFF2-40B4-BE49-F238E27FC236}">
                <a16:creationId xmlns:a16="http://schemas.microsoft.com/office/drawing/2014/main" id="{23E3E06A-1DC2-CF2F-C82A-97F3B84588A2}"/>
              </a:ext>
            </a:extLst>
          </p:cNvPr>
          <p:cNvSpPr txBox="1"/>
          <p:nvPr/>
        </p:nvSpPr>
        <p:spPr>
          <a:xfrm>
            <a:off x="285942" y="2743199"/>
            <a:ext cx="5402340" cy="2916820"/>
          </a:xfrm>
          <a:prstGeom prst="roundRect">
            <a:avLst/>
          </a:prstGeom>
          <a:solidFill>
            <a:schemeClr val="bg1">
              <a:lumMod val="95000"/>
            </a:schemeClr>
          </a:solidFill>
          <a:ln w="19050">
            <a:solidFill>
              <a:schemeClr val="bg1">
                <a:lumMod val="50000"/>
              </a:schemeClr>
            </a:solidFill>
          </a:ln>
        </p:spPr>
        <p:txBody>
          <a:bodyPr wrap="square" anchor="ctr" anchorCtr="0">
            <a:noAutofit/>
          </a:bodyPr>
          <a:lstStyle/>
          <a:p>
            <a:pPr marR="0" lvl="0" algn="ctr" defTabSz="914400" rtl="0" eaLnBrk="1" fontAlgn="auto" latinLnBrk="0" hangingPunct="1">
              <a:lnSpc>
                <a:spcPct val="150000"/>
              </a:lnSpc>
              <a:spcBef>
                <a:spcPts val="0"/>
              </a:spcBef>
              <a:spcAft>
                <a:spcPts val="800"/>
              </a:spcAft>
              <a:buClrTx/>
              <a:buSzTx/>
              <a:tabLst/>
              <a:defRPr/>
            </a:pPr>
            <a:r>
              <a:rPr kumimoji="0" lang="en-GB" sz="2200" b="1"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Create a list of at least three ways you could find out more information about this pathway.</a:t>
            </a:r>
          </a:p>
        </p:txBody>
      </p:sp>
      <p:pic>
        <p:nvPicPr>
          <p:cNvPr id="16" name="Graphic 15" descr="Magnifying glass with solid fill">
            <a:extLst>
              <a:ext uri="{FF2B5EF4-FFF2-40B4-BE49-F238E27FC236}">
                <a16:creationId xmlns:a16="http://schemas.microsoft.com/office/drawing/2014/main" id="{FF29FE39-314C-7D9C-E916-1348F0F8E79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835302" y="4914123"/>
            <a:ext cx="1097767" cy="1097767"/>
          </a:xfrm>
          <a:prstGeom prst="rect">
            <a:avLst/>
          </a:prstGeom>
        </p:spPr>
      </p:pic>
      <p:sp>
        <p:nvSpPr>
          <p:cNvPr id="31" name="TextBox 30">
            <a:extLst>
              <a:ext uri="{FF2B5EF4-FFF2-40B4-BE49-F238E27FC236}">
                <a16:creationId xmlns:a16="http://schemas.microsoft.com/office/drawing/2014/main" id="{7DEE81C6-B78B-F4C5-BD07-C04123647F5B}"/>
              </a:ext>
            </a:extLst>
          </p:cNvPr>
          <p:cNvSpPr txBox="1"/>
          <p:nvPr/>
        </p:nvSpPr>
        <p:spPr>
          <a:xfrm>
            <a:off x="180654" y="846110"/>
            <a:ext cx="11578109" cy="727476"/>
          </a:xfrm>
          <a:prstGeom prst="roundRect">
            <a:avLst/>
          </a:prstGeom>
          <a:noFill/>
          <a:ln w="19050">
            <a:noFill/>
          </a:ln>
        </p:spPr>
        <p:txBody>
          <a:bodyPr wrap="square" anchor="ctr" anchorCtr="0">
            <a:noAutofit/>
          </a:bodyPr>
          <a:lstStyle/>
          <a:p>
            <a:pPr marR="0" lvl="0" defTabSz="914400" rtl="0" eaLnBrk="1" fontAlgn="auto" latinLnBrk="0" hangingPunct="1">
              <a:lnSpc>
                <a:spcPct val="150000"/>
              </a:lnSpc>
              <a:spcBef>
                <a:spcPts val="0"/>
              </a:spcBef>
              <a:spcAft>
                <a:spcPts val="800"/>
              </a:spcAft>
              <a:buClrTx/>
              <a:buSzTx/>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Select one of the pathways that you rated </a:t>
            </a:r>
            <a:r>
              <a:rPr kumimoji="0" lang="en-GB" sz="2200" b="1"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low</a:t>
            </a: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 (1 or 2) in the starter activity:</a:t>
            </a:r>
            <a:endParaRPr kumimoji="0" lang="en-GB" sz="2200" b="1"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pic>
        <p:nvPicPr>
          <p:cNvPr id="33" name="Graphic 32" descr="Internet with solid fill">
            <a:extLst>
              <a:ext uri="{FF2B5EF4-FFF2-40B4-BE49-F238E27FC236}">
                <a16:creationId xmlns:a16="http://schemas.microsoft.com/office/drawing/2014/main" id="{FC3C39A4-D74F-B7D5-341E-971EC98925F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662216" y="4900540"/>
            <a:ext cx="501547" cy="501547"/>
          </a:xfrm>
          <a:prstGeom prst="rect">
            <a:avLst/>
          </a:prstGeom>
        </p:spPr>
      </p:pic>
      <p:pic>
        <p:nvPicPr>
          <p:cNvPr id="35" name="Graphic 34" descr="Shoe footprints with solid fill">
            <a:extLst>
              <a:ext uri="{FF2B5EF4-FFF2-40B4-BE49-F238E27FC236}">
                <a16:creationId xmlns:a16="http://schemas.microsoft.com/office/drawing/2014/main" id="{72C07E0D-D383-9ECE-5510-2A6C98865E70}"/>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9531644" y="4070490"/>
            <a:ext cx="411014" cy="411014"/>
          </a:xfrm>
          <a:prstGeom prst="rect">
            <a:avLst/>
          </a:prstGeom>
        </p:spPr>
      </p:pic>
      <p:pic>
        <p:nvPicPr>
          <p:cNvPr id="37" name="Graphic 36" descr="Chat with solid fill">
            <a:extLst>
              <a:ext uri="{FF2B5EF4-FFF2-40B4-BE49-F238E27FC236}">
                <a16:creationId xmlns:a16="http://schemas.microsoft.com/office/drawing/2014/main" id="{1BDAFC42-344E-BBE0-BF19-F3C40CAE3A47}"/>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9837973" y="3152649"/>
            <a:ext cx="501547" cy="501547"/>
          </a:xfrm>
          <a:prstGeom prst="rect">
            <a:avLst/>
          </a:prstGeom>
        </p:spPr>
      </p:pic>
      <p:grpSp>
        <p:nvGrpSpPr>
          <p:cNvPr id="3" name="Group 2">
            <a:extLst>
              <a:ext uri="{FF2B5EF4-FFF2-40B4-BE49-F238E27FC236}">
                <a16:creationId xmlns:a16="http://schemas.microsoft.com/office/drawing/2014/main" id="{8E435AE8-8E9D-175B-660F-593047924944}"/>
              </a:ext>
            </a:extLst>
          </p:cNvPr>
          <p:cNvGrpSpPr/>
          <p:nvPr/>
        </p:nvGrpSpPr>
        <p:grpSpPr>
          <a:xfrm>
            <a:off x="285942" y="1621727"/>
            <a:ext cx="11539989" cy="602458"/>
            <a:chOff x="285942" y="1633784"/>
            <a:chExt cx="11539989" cy="602458"/>
          </a:xfrm>
        </p:grpSpPr>
        <p:sp>
          <p:nvSpPr>
            <p:cNvPr id="5" name="TextBox 4">
              <a:extLst>
                <a:ext uri="{FF2B5EF4-FFF2-40B4-BE49-F238E27FC236}">
                  <a16:creationId xmlns:a16="http://schemas.microsoft.com/office/drawing/2014/main" id="{BAF95D03-5EAC-35D3-D394-3182902E53D4}"/>
                </a:ext>
              </a:extLst>
            </p:cNvPr>
            <p:cNvSpPr txBox="1"/>
            <p:nvPr/>
          </p:nvSpPr>
          <p:spPr>
            <a:xfrm>
              <a:off x="285942" y="1633786"/>
              <a:ext cx="1542327" cy="602455"/>
            </a:xfrm>
            <a:prstGeom prst="roundRect">
              <a:avLst/>
            </a:prstGeom>
            <a:solidFill>
              <a:srgbClr val="FFD5E4"/>
            </a:solidFill>
            <a:ln w="19050">
              <a:solidFill>
                <a:srgbClr val="FF699F"/>
              </a:solidFill>
            </a:ln>
          </p:spPr>
          <p:txBody>
            <a:bodyPr wrap="square" anchor="ctr" anchorCtr="0">
              <a:noAutofit/>
            </a:bodyPr>
            <a:lstStyle/>
            <a:p>
              <a:pPr marR="0" lvl="0" algn="ctr" defTabSz="914400" rtl="0" eaLnBrk="1" fontAlgn="auto" latinLnBrk="0" hangingPunct="1">
                <a:lnSpc>
                  <a:spcPct val="150000"/>
                </a:lnSpc>
                <a:spcBef>
                  <a:spcPts val="0"/>
                </a:spcBef>
                <a:spcAft>
                  <a:spcPts val="800"/>
                </a:spcAft>
                <a:buClrTx/>
                <a:buSzTx/>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FE college</a:t>
              </a:r>
            </a:p>
          </p:txBody>
        </p:sp>
        <p:sp>
          <p:nvSpPr>
            <p:cNvPr id="6" name="TextBox 5">
              <a:extLst>
                <a:ext uri="{FF2B5EF4-FFF2-40B4-BE49-F238E27FC236}">
                  <a16:creationId xmlns:a16="http://schemas.microsoft.com/office/drawing/2014/main" id="{0FEE2637-DE5B-E032-2850-9450FD4DD362}"/>
                </a:ext>
              </a:extLst>
            </p:cNvPr>
            <p:cNvSpPr txBox="1"/>
            <p:nvPr/>
          </p:nvSpPr>
          <p:spPr>
            <a:xfrm>
              <a:off x="1948963" y="1633787"/>
              <a:ext cx="1656892" cy="602455"/>
            </a:xfrm>
            <a:prstGeom prst="roundRect">
              <a:avLst/>
            </a:prstGeom>
            <a:solidFill>
              <a:schemeClr val="accent3">
                <a:lumMod val="20000"/>
                <a:lumOff val="80000"/>
              </a:schemeClr>
            </a:solidFill>
            <a:ln w="19050">
              <a:solidFill>
                <a:srgbClr val="FF7901"/>
              </a:solidFill>
            </a:ln>
          </p:spPr>
          <p:txBody>
            <a:bodyPr wrap="square" anchor="ctr" anchorCtr="0">
              <a:noAutofit/>
            </a:bodyPr>
            <a:lstStyle/>
            <a:p>
              <a:pPr marR="0" lvl="0" algn="ctr" defTabSz="914400" rtl="0" eaLnBrk="1" fontAlgn="auto" latinLnBrk="0" hangingPunct="1">
                <a:lnSpc>
                  <a:spcPct val="150000"/>
                </a:lnSpc>
                <a:spcBef>
                  <a:spcPts val="0"/>
                </a:spcBef>
                <a:spcAft>
                  <a:spcPts val="800"/>
                </a:spcAft>
                <a:buClrTx/>
                <a:buSzTx/>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Sixth form</a:t>
              </a:r>
            </a:p>
          </p:txBody>
        </p:sp>
        <p:sp>
          <p:nvSpPr>
            <p:cNvPr id="7" name="TextBox 6">
              <a:extLst>
                <a:ext uri="{FF2B5EF4-FFF2-40B4-BE49-F238E27FC236}">
                  <a16:creationId xmlns:a16="http://schemas.microsoft.com/office/drawing/2014/main" id="{B66E6A25-C1BE-6B26-C057-51DFE16F2D96}"/>
                </a:ext>
              </a:extLst>
            </p:cNvPr>
            <p:cNvSpPr txBox="1"/>
            <p:nvPr/>
          </p:nvSpPr>
          <p:spPr>
            <a:xfrm>
              <a:off x="3725300" y="1633784"/>
              <a:ext cx="2220004" cy="602455"/>
            </a:xfrm>
            <a:prstGeom prst="roundRect">
              <a:avLst/>
            </a:prstGeom>
            <a:solidFill>
              <a:schemeClr val="accent4">
                <a:lumMod val="20000"/>
                <a:lumOff val="80000"/>
              </a:schemeClr>
            </a:solidFill>
            <a:ln w="19050">
              <a:solidFill>
                <a:srgbClr val="FFC000"/>
              </a:solidFill>
            </a:ln>
          </p:spPr>
          <p:txBody>
            <a:bodyPr wrap="square" anchor="ctr" anchorCtr="0">
              <a:noAutofit/>
            </a:bodyPr>
            <a:lstStyle/>
            <a:p>
              <a:pPr marR="0" lvl="0" algn="ctr" defTabSz="914400" rtl="0" eaLnBrk="1" fontAlgn="auto" latinLnBrk="0" hangingPunct="1">
                <a:lnSpc>
                  <a:spcPct val="150000"/>
                </a:lnSpc>
                <a:spcBef>
                  <a:spcPts val="0"/>
                </a:spcBef>
                <a:spcAft>
                  <a:spcPts val="800"/>
                </a:spcAft>
                <a:buClrTx/>
                <a:buSzTx/>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Apprenticeship</a:t>
              </a:r>
            </a:p>
          </p:txBody>
        </p:sp>
        <p:sp>
          <p:nvSpPr>
            <p:cNvPr id="9" name="TextBox 8">
              <a:extLst>
                <a:ext uri="{FF2B5EF4-FFF2-40B4-BE49-F238E27FC236}">
                  <a16:creationId xmlns:a16="http://schemas.microsoft.com/office/drawing/2014/main" id="{B93061B8-3203-47E5-9024-BBDA9362C903}"/>
                </a:ext>
              </a:extLst>
            </p:cNvPr>
            <p:cNvSpPr txBox="1"/>
            <p:nvPr/>
          </p:nvSpPr>
          <p:spPr>
            <a:xfrm>
              <a:off x="6069719" y="1633784"/>
              <a:ext cx="1656892" cy="602455"/>
            </a:xfrm>
            <a:prstGeom prst="roundRect">
              <a:avLst/>
            </a:prstGeom>
            <a:solidFill>
              <a:schemeClr val="accent1">
                <a:lumMod val="20000"/>
                <a:lumOff val="80000"/>
              </a:schemeClr>
            </a:solidFill>
            <a:ln w="19050">
              <a:solidFill>
                <a:srgbClr val="33CC99"/>
              </a:solidFill>
            </a:ln>
          </p:spPr>
          <p:txBody>
            <a:bodyPr wrap="square" anchor="ctr" anchorCtr="0">
              <a:noAutofit/>
            </a:bodyPr>
            <a:lstStyle/>
            <a:p>
              <a:pPr marR="0" lvl="0" algn="ctr" defTabSz="914400" rtl="0" eaLnBrk="1" fontAlgn="auto" latinLnBrk="0" hangingPunct="1">
                <a:lnSpc>
                  <a:spcPct val="150000"/>
                </a:lnSpc>
                <a:spcBef>
                  <a:spcPts val="0"/>
                </a:spcBef>
                <a:spcAft>
                  <a:spcPts val="800"/>
                </a:spcAft>
                <a:buClrTx/>
                <a:buSzTx/>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University</a:t>
              </a:r>
            </a:p>
          </p:txBody>
        </p:sp>
        <p:sp>
          <p:nvSpPr>
            <p:cNvPr id="10" name="TextBox 9">
              <a:extLst>
                <a:ext uri="{FF2B5EF4-FFF2-40B4-BE49-F238E27FC236}">
                  <a16:creationId xmlns:a16="http://schemas.microsoft.com/office/drawing/2014/main" id="{F8C77DE1-DC78-F456-8E18-1A091F6BDCA1}"/>
                </a:ext>
              </a:extLst>
            </p:cNvPr>
            <p:cNvSpPr txBox="1"/>
            <p:nvPr/>
          </p:nvSpPr>
          <p:spPr>
            <a:xfrm>
              <a:off x="7842335" y="1633784"/>
              <a:ext cx="1933936" cy="602455"/>
            </a:xfrm>
            <a:prstGeom prst="roundRect">
              <a:avLst/>
            </a:prstGeom>
            <a:solidFill>
              <a:schemeClr val="accent2">
                <a:lumMod val="20000"/>
                <a:lumOff val="80000"/>
              </a:schemeClr>
            </a:solidFill>
            <a:ln w="19050">
              <a:solidFill>
                <a:srgbClr val="4BC7C8"/>
              </a:solidFill>
            </a:ln>
          </p:spPr>
          <p:txBody>
            <a:bodyPr wrap="square" anchor="ctr" anchorCtr="0">
              <a:noAutofit/>
            </a:bodyPr>
            <a:lstStyle/>
            <a:p>
              <a:pPr marR="0" lvl="0" algn="ctr" defTabSz="914400" rtl="0" eaLnBrk="1" fontAlgn="auto" latinLnBrk="0" hangingPunct="1">
                <a:lnSpc>
                  <a:spcPct val="150000"/>
                </a:lnSpc>
                <a:spcBef>
                  <a:spcPts val="0"/>
                </a:spcBef>
                <a:spcAft>
                  <a:spcPts val="800"/>
                </a:spcAft>
                <a:buClrTx/>
                <a:buSzTx/>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Employment</a:t>
              </a:r>
            </a:p>
          </p:txBody>
        </p:sp>
        <p:sp>
          <p:nvSpPr>
            <p:cNvPr id="11" name="TextBox 10">
              <a:extLst>
                <a:ext uri="{FF2B5EF4-FFF2-40B4-BE49-F238E27FC236}">
                  <a16:creationId xmlns:a16="http://schemas.microsoft.com/office/drawing/2014/main" id="{445666E4-8F07-03B5-6185-80A0CDAA7721}"/>
                </a:ext>
              </a:extLst>
            </p:cNvPr>
            <p:cNvSpPr txBox="1"/>
            <p:nvPr/>
          </p:nvSpPr>
          <p:spPr>
            <a:xfrm>
              <a:off x="9891995" y="1633784"/>
              <a:ext cx="1933936" cy="602455"/>
            </a:xfrm>
            <a:prstGeom prst="roundRect">
              <a:avLst/>
            </a:prstGeom>
            <a:solidFill>
              <a:srgbClr val="ECDFF5"/>
            </a:solidFill>
            <a:ln w="19050">
              <a:solidFill>
                <a:srgbClr val="BD90DC"/>
              </a:solidFill>
            </a:ln>
          </p:spPr>
          <p:txBody>
            <a:bodyPr wrap="square" anchor="ctr" anchorCtr="0">
              <a:noAutofit/>
            </a:bodyPr>
            <a:lstStyle/>
            <a:p>
              <a:pPr marR="0" lvl="0" algn="ctr" defTabSz="914400" rtl="0" eaLnBrk="1" fontAlgn="auto" latinLnBrk="0" hangingPunct="1">
                <a:lnSpc>
                  <a:spcPct val="150000"/>
                </a:lnSpc>
                <a:spcBef>
                  <a:spcPts val="0"/>
                </a:spcBef>
                <a:spcAft>
                  <a:spcPts val="800"/>
                </a:spcAft>
                <a:buClrTx/>
                <a:buSzTx/>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Volunteering</a:t>
              </a:r>
            </a:p>
          </p:txBody>
        </p:sp>
      </p:grpSp>
    </p:spTree>
    <p:extLst>
      <p:ext uri="{BB962C8B-B14F-4D97-AF65-F5344CB8AC3E}">
        <p14:creationId xmlns:p14="http://schemas.microsoft.com/office/powerpoint/2010/main" val="206984002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0" end="0"/>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
                                            <p:txEl>
                                              <p:pRg st="1" end="1"/>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2" end="2"/>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39" grpId="0" animBg="1"/>
      <p:bldP spid="40" grpId="0" animBg="1"/>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B8E7B2B-E64E-404A-8345-4F0D5D2319EC}"/>
              </a:ext>
            </a:extLst>
          </p:cNvPr>
          <p:cNvSpPr>
            <a:spLocks noGrp="1"/>
          </p:cNvSpPr>
          <p:nvPr>
            <p:ph type="title"/>
          </p:nvPr>
        </p:nvSpPr>
        <p:spPr>
          <a:xfrm>
            <a:off x="180654" y="338209"/>
            <a:ext cx="11419200" cy="669188"/>
          </a:xfrm>
        </p:spPr>
        <p:txBody>
          <a:bodyPr>
            <a:noAutofit/>
          </a:bodyPr>
          <a:lstStyle/>
          <a:p>
            <a:pPr>
              <a:lnSpc>
                <a:spcPct val="107000"/>
              </a:lnSpc>
              <a:spcAft>
                <a:spcPts val="800"/>
              </a:spcAft>
            </a:pPr>
            <a:r>
              <a:rPr lang="en-GB" sz="3200" b="1" dirty="0">
                <a:effectLst/>
                <a:latin typeface="Open sans" panose="020B0606030504020204" pitchFamily="34" charset="0"/>
                <a:ea typeface="Open sans" panose="020B0606030504020204" pitchFamily="34" charset="0"/>
                <a:cs typeface="Open sans" panose="020B0606030504020204" pitchFamily="34" charset="0"/>
              </a:rPr>
              <a:t>How do I find out more? </a:t>
            </a:r>
            <a:endParaRPr lang="en-GB" sz="3200" dirty="0">
              <a:effectLst/>
              <a:latin typeface="Open sans" panose="020B0606030504020204" pitchFamily="34" charset="0"/>
              <a:ea typeface="Open sans" panose="020B0606030504020204" pitchFamily="34" charset="0"/>
              <a:cs typeface="Open sans" panose="020B0606030504020204" pitchFamily="34" charset="0"/>
            </a:endParaRPr>
          </a:p>
        </p:txBody>
      </p:sp>
      <p:sp>
        <p:nvSpPr>
          <p:cNvPr id="5" name="TextBox 4">
            <a:extLst>
              <a:ext uri="{FF2B5EF4-FFF2-40B4-BE49-F238E27FC236}">
                <a16:creationId xmlns:a16="http://schemas.microsoft.com/office/drawing/2014/main" id="{658FFD1C-8398-CC5B-FF48-5DFC41DF4343}"/>
              </a:ext>
            </a:extLst>
          </p:cNvPr>
          <p:cNvSpPr txBox="1"/>
          <p:nvPr/>
        </p:nvSpPr>
        <p:spPr>
          <a:xfrm>
            <a:off x="180654" y="846110"/>
            <a:ext cx="11578109" cy="727476"/>
          </a:xfrm>
          <a:prstGeom prst="roundRect">
            <a:avLst/>
          </a:prstGeom>
          <a:noFill/>
          <a:ln w="19050">
            <a:noFill/>
          </a:ln>
        </p:spPr>
        <p:txBody>
          <a:bodyPr wrap="square" anchor="ctr" anchorCtr="0">
            <a:noAutofit/>
          </a:bodyPr>
          <a:lstStyle/>
          <a:p>
            <a:pPr marR="0" lvl="0" defTabSz="914400" rtl="0" eaLnBrk="1" fontAlgn="auto" latinLnBrk="0" hangingPunct="1">
              <a:lnSpc>
                <a:spcPct val="150000"/>
              </a:lnSpc>
              <a:spcBef>
                <a:spcPts val="0"/>
              </a:spcBef>
              <a:spcAft>
                <a:spcPts val="800"/>
              </a:spcAft>
              <a:buClrTx/>
              <a:buSzTx/>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You might have considered sources of information such as…</a:t>
            </a:r>
            <a:endParaRPr kumimoji="0" lang="en-GB" sz="2200" b="1"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sp>
        <p:nvSpPr>
          <p:cNvPr id="17" name="TextBox 16">
            <a:extLst>
              <a:ext uri="{FF2B5EF4-FFF2-40B4-BE49-F238E27FC236}">
                <a16:creationId xmlns:a16="http://schemas.microsoft.com/office/drawing/2014/main" id="{E978A4AC-845B-0F1E-10FF-C9DBA22088CB}"/>
              </a:ext>
            </a:extLst>
          </p:cNvPr>
          <p:cNvSpPr txBox="1"/>
          <p:nvPr/>
        </p:nvSpPr>
        <p:spPr>
          <a:xfrm>
            <a:off x="207191" y="1787206"/>
            <a:ext cx="1837101" cy="1725406"/>
          </a:xfrm>
          <a:prstGeom prst="roundRect">
            <a:avLst/>
          </a:prstGeom>
          <a:solidFill>
            <a:srgbClr val="FFD5E4"/>
          </a:solidFill>
          <a:ln w="19050">
            <a:solidFill>
              <a:srgbClr val="FF699F"/>
            </a:solidFill>
          </a:ln>
        </p:spPr>
        <p:txBody>
          <a:bodyPr wrap="square" anchor="ctr" anchorCtr="0">
            <a:noAutofit/>
          </a:bodyPr>
          <a:lstStyle/>
          <a:p>
            <a:pPr marR="0" lvl="0" algn="ctr" defTabSz="914400" rtl="0" eaLnBrk="1" fontAlgn="auto" latinLnBrk="0" hangingPunct="1">
              <a:lnSpc>
                <a:spcPct val="150000"/>
              </a:lnSpc>
              <a:spcBef>
                <a:spcPts val="0"/>
              </a:spcBef>
              <a:spcAft>
                <a:spcPts val="800"/>
              </a:spcAft>
              <a:buClrTx/>
              <a:buSzTx/>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Unifrog search tools</a:t>
            </a:r>
          </a:p>
        </p:txBody>
      </p:sp>
      <p:sp>
        <p:nvSpPr>
          <p:cNvPr id="21" name="TextBox 20">
            <a:extLst>
              <a:ext uri="{FF2B5EF4-FFF2-40B4-BE49-F238E27FC236}">
                <a16:creationId xmlns:a16="http://schemas.microsoft.com/office/drawing/2014/main" id="{A6E23819-EBC7-781B-65E1-C26DC7D3F73F}"/>
              </a:ext>
            </a:extLst>
          </p:cNvPr>
          <p:cNvSpPr txBox="1"/>
          <p:nvPr/>
        </p:nvSpPr>
        <p:spPr>
          <a:xfrm>
            <a:off x="2196508" y="1787206"/>
            <a:ext cx="1837100" cy="1725406"/>
          </a:xfrm>
          <a:prstGeom prst="roundRect">
            <a:avLst/>
          </a:prstGeom>
          <a:solidFill>
            <a:schemeClr val="accent3">
              <a:lumMod val="20000"/>
              <a:lumOff val="80000"/>
            </a:schemeClr>
          </a:solidFill>
          <a:ln w="19050">
            <a:solidFill>
              <a:srgbClr val="FF7901"/>
            </a:solidFill>
          </a:ln>
        </p:spPr>
        <p:txBody>
          <a:bodyPr wrap="square" anchor="ctr" anchorCtr="0">
            <a:noAutofit/>
          </a:bodyPr>
          <a:lstStyle/>
          <a:p>
            <a:pPr marR="0" lvl="0" algn="ctr" defTabSz="914400" rtl="0" eaLnBrk="1" fontAlgn="auto" latinLnBrk="0" hangingPunct="1">
              <a:lnSpc>
                <a:spcPct val="150000"/>
              </a:lnSpc>
              <a:spcBef>
                <a:spcPts val="0"/>
              </a:spcBef>
              <a:spcAft>
                <a:spcPts val="800"/>
              </a:spcAft>
              <a:buClrTx/>
              <a:buSzTx/>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Unifrog guides</a:t>
            </a:r>
          </a:p>
        </p:txBody>
      </p:sp>
      <p:sp>
        <p:nvSpPr>
          <p:cNvPr id="22" name="TextBox 21">
            <a:extLst>
              <a:ext uri="{FF2B5EF4-FFF2-40B4-BE49-F238E27FC236}">
                <a16:creationId xmlns:a16="http://schemas.microsoft.com/office/drawing/2014/main" id="{8340E836-928F-5187-7170-418999D74CCA}"/>
              </a:ext>
            </a:extLst>
          </p:cNvPr>
          <p:cNvSpPr txBox="1"/>
          <p:nvPr/>
        </p:nvSpPr>
        <p:spPr>
          <a:xfrm>
            <a:off x="4185824" y="1787206"/>
            <a:ext cx="1837101" cy="1725406"/>
          </a:xfrm>
          <a:prstGeom prst="roundRect">
            <a:avLst/>
          </a:prstGeom>
          <a:solidFill>
            <a:schemeClr val="accent4">
              <a:lumMod val="20000"/>
              <a:lumOff val="80000"/>
            </a:schemeClr>
          </a:solidFill>
          <a:ln w="19050">
            <a:solidFill>
              <a:srgbClr val="FFC000"/>
            </a:solidFill>
          </a:ln>
        </p:spPr>
        <p:txBody>
          <a:bodyPr wrap="square" anchor="ctr" anchorCtr="0">
            <a:noAutofit/>
          </a:bodyPr>
          <a:lstStyle/>
          <a:p>
            <a:pPr marR="0" lvl="0" algn="ctr" defTabSz="914400" rtl="0" eaLnBrk="1" fontAlgn="auto" latinLnBrk="0" hangingPunct="1">
              <a:lnSpc>
                <a:spcPct val="150000"/>
              </a:lnSpc>
              <a:spcBef>
                <a:spcPts val="0"/>
              </a:spcBef>
              <a:spcAft>
                <a:spcPts val="800"/>
              </a:spcAft>
              <a:buClrTx/>
              <a:buSzTx/>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Webinars</a:t>
            </a:r>
          </a:p>
        </p:txBody>
      </p:sp>
      <p:sp>
        <p:nvSpPr>
          <p:cNvPr id="23" name="TextBox 22">
            <a:extLst>
              <a:ext uri="{FF2B5EF4-FFF2-40B4-BE49-F238E27FC236}">
                <a16:creationId xmlns:a16="http://schemas.microsoft.com/office/drawing/2014/main" id="{09A95264-4EDA-D114-D930-12978190B741}"/>
              </a:ext>
            </a:extLst>
          </p:cNvPr>
          <p:cNvSpPr txBox="1"/>
          <p:nvPr/>
        </p:nvSpPr>
        <p:spPr>
          <a:xfrm>
            <a:off x="6175140" y="1787206"/>
            <a:ext cx="1837101" cy="1725406"/>
          </a:xfrm>
          <a:prstGeom prst="roundRect">
            <a:avLst/>
          </a:prstGeom>
          <a:solidFill>
            <a:schemeClr val="accent1">
              <a:lumMod val="20000"/>
              <a:lumOff val="80000"/>
            </a:schemeClr>
          </a:solidFill>
          <a:ln w="19050">
            <a:solidFill>
              <a:srgbClr val="33CC99"/>
            </a:solidFill>
          </a:ln>
        </p:spPr>
        <p:txBody>
          <a:bodyPr wrap="square" anchor="ctr" anchorCtr="0">
            <a:noAutofit/>
          </a:bodyPr>
          <a:lstStyle/>
          <a:p>
            <a:pPr marR="0" lvl="0" algn="ctr" defTabSz="914400" rtl="0" eaLnBrk="1" fontAlgn="auto" latinLnBrk="0" hangingPunct="1">
              <a:lnSpc>
                <a:spcPct val="150000"/>
              </a:lnSpc>
              <a:spcBef>
                <a:spcPts val="0"/>
              </a:spcBef>
              <a:spcAft>
                <a:spcPts val="800"/>
              </a:spcAft>
              <a:buClrTx/>
              <a:buSzTx/>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Provider websites</a:t>
            </a:r>
          </a:p>
        </p:txBody>
      </p:sp>
      <p:sp>
        <p:nvSpPr>
          <p:cNvPr id="24" name="TextBox 23">
            <a:extLst>
              <a:ext uri="{FF2B5EF4-FFF2-40B4-BE49-F238E27FC236}">
                <a16:creationId xmlns:a16="http://schemas.microsoft.com/office/drawing/2014/main" id="{47B5C845-2BFE-43C7-27BA-CA7484A93C53}"/>
              </a:ext>
            </a:extLst>
          </p:cNvPr>
          <p:cNvSpPr txBox="1"/>
          <p:nvPr/>
        </p:nvSpPr>
        <p:spPr>
          <a:xfrm>
            <a:off x="8164457" y="1787206"/>
            <a:ext cx="1837102" cy="1725406"/>
          </a:xfrm>
          <a:prstGeom prst="roundRect">
            <a:avLst/>
          </a:prstGeom>
          <a:solidFill>
            <a:schemeClr val="accent2">
              <a:lumMod val="20000"/>
              <a:lumOff val="80000"/>
            </a:schemeClr>
          </a:solidFill>
          <a:ln w="19050">
            <a:solidFill>
              <a:srgbClr val="4BC7C8"/>
            </a:solidFill>
          </a:ln>
        </p:spPr>
        <p:txBody>
          <a:bodyPr wrap="square" anchor="ctr" anchorCtr="0">
            <a:noAutofit/>
          </a:bodyPr>
          <a:lstStyle/>
          <a:p>
            <a:pPr marR="0" lvl="0" algn="ctr" defTabSz="914400" rtl="0" eaLnBrk="1" fontAlgn="auto" latinLnBrk="0" hangingPunct="1">
              <a:lnSpc>
                <a:spcPct val="150000"/>
              </a:lnSpc>
              <a:spcBef>
                <a:spcPts val="0"/>
              </a:spcBef>
              <a:spcAft>
                <a:spcPts val="800"/>
              </a:spcAft>
              <a:buClrTx/>
              <a:buSzTx/>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Open days and events</a:t>
            </a:r>
          </a:p>
        </p:txBody>
      </p:sp>
      <p:sp>
        <p:nvSpPr>
          <p:cNvPr id="25" name="TextBox 24">
            <a:extLst>
              <a:ext uri="{FF2B5EF4-FFF2-40B4-BE49-F238E27FC236}">
                <a16:creationId xmlns:a16="http://schemas.microsoft.com/office/drawing/2014/main" id="{9824CE1D-2781-EF02-700D-330D20287758}"/>
              </a:ext>
            </a:extLst>
          </p:cNvPr>
          <p:cNvSpPr txBox="1"/>
          <p:nvPr/>
        </p:nvSpPr>
        <p:spPr>
          <a:xfrm>
            <a:off x="10153775" y="1787206"/>
            <a:ext cx="1831034" cy="1725406"/>
          </a:xfrm>
          <a:prstGeom prst="roundRect">
            <a:avLst/>
          </a:prstGeom>
          <a:solidFill>
            <a:srgbClr val="ECDFF5"/>
          </a:solidFill>
          <a:ln w="19050">
            <a:solidFill>
              <a:srgbClr val="BD90DC"/>
            </a:solidFill>
          </a:ln>
        </p:spPr>
        <p:txBody>
          <a:bodyPr wrap="square" anchor="ctr" anchorCtr="0">
            <a:noAutofit/>
          </a:bodyPr>
          <a:lstStyle/>
          <a:p>
            <a:pPr marR="0" lvl="0" algn="ctr" defTabSz="914400" rtl="0" eaLnBrk="1" fontAlgn="auto" latinLnBrk="0" hangingPunct="1">
              <a:lnSpc>
                <a:spcPct val="150000"/>
              </a:lnSpc>
              <a:spcBef>
                <a:spcPts val="0"/>
              </a:spcBef>
              <a:spcAft>
                <a:spcPts val="800"/>
              </a:spcAft>
              <a:buClrTx/>
              <a:buSzTx/>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Career fairs</a:t>
            </a:r>
          </a:p>
        </p:txBody>
      </p:sp>
      <p:pic>
        <p:nvPicPr>
          <p:cNvPr id="16" name="Graphic 15" descr="Magnifying glass with solid fill">
            <a:extLst>
              <a:ext uri="{FF2B5EF4-FFF2-40B4-BE49-F238E27FC236}">
                <a16:creationId xmlns:a16="http://schemas.microsoft.com/office/drawing/2014/main" id="{FF29FE39-314C-7D9C-E916-1348F0F8E79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948294" y="360070"/>
            <a:ext cx="1063052" cy="1063052"/>
          </a:xfrm>
          <a:prstGeom prst="rect">
            <a:avLst/>
          </a:prstGeom>
        </p:spPr>
      </p:pic>
      <p:sp>
        <p:nvSpPr>
          <p:cNvPr id="20" name="TextBox 19">
            <a:extLst>
              <a:ext uri="{FF2B5EF4-FFF2-40B4-BE49-F238E27FC236}">
                <a16:creationId xmlns:a16="http://schemas.microsoft.com/office/drawing/2014/main" id="{E033B639-13FA-3190-CCFC-DA09A35165C6}"/>
              </a:ext>
            </a:extLst>
          </p:cNvPr>
          <p:cNvSpPr txBox="1"/>
          <p:nvPr/>
        </p:nvSpPr>
        <p:spPr>
          <a:xfrm>
            <a:off x="207191" y="3896812"/>
            <a:ext cx="1837101" cy="1725406"/>
          </a:xfrm>
          <a:prstGeom prst="roundRect">
            <a:avLst/>
          </a:prstGeom>
          <a:solidFill>
            <a:srgbClr val="ECDFF5"/>
          </a:solidFill>
          <a:ln w="19050">
            <a:solidFill>
              <a:srgbClr val="BD90DC"/>
            </a:solidFill>
          </a:ln>
        </p:spPr>
        <p:txBody>
          <a:bodyPr wrap="square" anchor="ctr" anchorCtr="0">
            <a:noAutofit/>
          </a:bodyPr>
          <a:lstStyle/>
          <a:p>
            <a:pPr marR="0" lvl="0" algn="ctr" defTabSz="914400" rtl="0" eaLnBrk="1" fontAlgn="auto" latinLnBrk="0" hangingPunct="1">
              <a:lnSpc>
                <a:spcPct val="150000"/>
              </a:lnSpc>
              <a:spcBef>
                <a:spcPts val="0"/>
              </a:spcBef>
              <a:spcAft>
                <a:spcPts val="800"/>
              </a:spcAft>
              <a:buClrTx/>
              <a:buSzTx/>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Virtual career fairs</a:t>
            </a:r>
          </a:p>
        </p:txBody>
      </p:sp>
      <p:sp>
        <p:nvSpPr>
          <p:cNvPr id="26" name="TextBox 25">
            <a:extLst>
              <a:ext uri="{FF2B5EF4-FFF2-40B4-BE49-F238E27FC236}">
                <a16:creationId xmlns:a16="http://schemas.microsoft.com/office/drawing/2014/main" id="{A61CB973-7CE7-13C2-6D18-4A06DD7936B3}"/>
              </a:ext>
            </a:extLst>
          </p:cNvPr>
          <p:cNvSpPr txBox="1"/>
          <p:nvPr/>
        </p:nvSpPr>
        <p:spPr>
          <a:xfrm>
            <a:off x="2196508" y="3896812"/>
            <a:ext cx="1837100" cy="1725406"/>
          </a:xfrm>
          <a:prstGeom prst="roundRect">
            <a:avLst/>
          </a:prstGeom>
          <a:solidFill>
            <a:schemeClr val="accent2">
              <a:lumMod val="20000"/>
              <a:lumOff val="80000"/>
            </a:schemeClr>
          </a:solidFill>
          <a:ln w="19050">
            <a:solidFill>
              <a:srgbClr val="4BC7C8"/>
            </a:solidFill>
          </a:ln>
        </p:spPr>
        <p:txBody>
          <a:bodyPr wrap="square" anchor="ctr" anchorCtr="0">
            <a:noAutofit/>
          </a:bodyPr>
          <a:lstStyle/>
          <a:p>
            <a:pPr marR="0" lvl="0" algn="ctr" defTabSz="914400" rtl="0" eaLnBrk="1" fontAlgn="auto" latinLnBrk="0" hangingPunct="1">
              <a:lnSpc>
                <a:spcPct val="150000"/>
              </a:lnSpc>
              <a:spcBef>
                <a:spcPts val="0"/>
              </a:spcBef>
              <a:spcAft>
                <a:spcPts val="800"/>
              </a:spcAft>
              <a:buClrTx/>
              <a:buSzTx/>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Careers lessons</a:t>
            </a:r>
          </a:p>
        </p:txBody>
      </p:sp>
      <p:sp>
        <p:nvSpPr>
          <p:cNvPr id="28" name="TextBox 27">
            <a:extLst>
              <a:ext uri="{FF2B5EF4-FFF2-40B4-BE49-F238E27FC236}">
                <a16:creationId xmlns:a16="http://schemas.microsoft.com/office/drawing/2014/main" id="{6FD0C865-9A68-09CD-DDCD-47484125CDAE}"/>
              </a:ext>
            </a:extLst>
          </p:cNvPr>
          <p:cNvSpPr txBox="1"/>
          <p:nvPr/>
        </p:nvSpPr>
        <p:spPr>
          <a:xfrm>
            <a:off x="4185824" y="3896812"/>
            <a:ext cx="1837101" cy="1725406"/>
          </a:xfrm>
          <a:prstGeom prst="roundRect">
            <a:avLst/>
          </a:prstGeom>
          <a:solidFill>
            <a:schemeClr val="accent1">
              <a:lumMod val="20000"/>
              <a:lumOff val="80000"/>
            </a:schemeClr>
          </a:solidFill>
          <a:ln w="19050">
            <a:solidFill>
              <a:srgbClr val="33CC99"/>
            </a:solidFill>
          </a:ln>
        </p:spPr>
        <p:txBody>
          <a:bodyPr wrap="square" anchor="ctr" anchorCtr="0">
            <a:noAutofit/>
          </a:bodyPr>
          <a:lstStyle/>
          <a:p>
            <a:pPr marR="0" lvl="0" algn="ctr" defTabSz="914400" rtl="0" eaLnBrk="1" fontAlgn="auto" latinLnBrk="0" hangingPunct="1">
              <a:lnSpc>
                <a:spcPct val="150000"/>
              </a:lnSpc>
              <a:spcBef>
                <a:spcPts val="0"/>
              </a:spcBef>
              <a:spcAft>
                <a:spcPts val="800"/>
              </a:spcAft>
              <a:buClrTx/>
              <a:buSzTx/>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Teachers / school staff</a:t>
            </a:r>
          </a:p>
        </p:txBody>
      </p:sp>
      <p:sp>
        <p:nvSpPr>
          <p:cNvPr id="29" name="TextBox 28">
            <a:extLst>
              <a:ext uri="{FF2B5EF4-FFF2-40B4-BE49-F238E27FC236}">
                <a16:creationId xmlns:a16="http://schemas.microsoft.com/office/drawing/2014/main" id="{39D9B0AA-B5BB-AF6E-D335-87074CA3CC08}"/>
              </a:ext>
            </a:extLst>
          </p:cNvPr>
          <p:cNvSpPr txBox="1"/>
          <p:nvPr/>
        </p:nvSpPr>
        <p:spPr>
          <a:xfrm>
            <a:off x="6175140" y="3896812"/>
            <a:ext cx="1837101" cy="1725406"/>
          </a:xfrm>
          <a:prstGeom prst="roundRect">
            <a:avLst/>
          </a:prstGeom>
          <a:solidFill>
            <a:schemeClr val="accent4">
              <a:lumMod val="20000"/>
              <a:lumOff val="80000"/>
            </a:schemeClr>
          </a:solidFill>
          <a:ln w="19050">
            <a:solidFill>
              <a:srgbClr val="FFC000"/>
            </a:solidFill>
          </a:ln>
        </p:spPr>
        <p:txBody>
          <a:bodyPr wrap="square" anchor="ctr" anchorCtr="0">
            <a:noAutofit/>
          </a:bodyPr>
          <a:lstStyle/>
          <a:p>
            <a:pPr marR="0" lvl="0" algn="ctr" defTabSz="914400" rtl="0" eaLnBrk="1" fontAlgn="auto" latinLnBrk="0" hangingPunct="1">
              <a:lnSpc>
                <a:spcPct val="150000"/>
              </a:lnSpc>
              <a:spcBef>
                <a:spcPts val="0"/>
              </a:spcBef>
              <a:spcAft>
                <a:spcPts val="800"/>
              </a:spcAft>
              <a:buClrTx/>
              <a:buSzTx/>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Careers adviser</a:t>
            </a:r>
          </a:p>
        </p:txBody>
      </p:sp>
      <p:sp>
        <p:nvSpPr>
          <p:cNvPr id="31" name="TextBox 30">
            <a:extLst>
              <a:ext uri="{FF2B5EF4-FFF2-40B4-BE49-F238E27FC236}">
                <a16:creationId xmlns:a16="http://schemas.microsoft.com/office/drawing/2014/main" id="{80063249-0397-C66E-B585-E8ED333970CF}"/>
              </a:ext>
            </a:extLst>
          </p:cNvPr>
          <p:cNvSpPr txBox="1"/>
          <p:nvPr/>
        </p:nvSpPr>
        <p:spPr>
          <a:xfrm>
            <a:off x="8164457" y="3896812"/>
            <a:ext cx="1837102" cy="1725406"/>
          </a:xfrm>
          <a:prstGeom prst="roundRect">
            <a:avLst/>
          </a:prstGeom>
          <a:solidFill>
            <a:schemeClr val="accent3">
              <a:lumMod val="20000"/>
              <a:lumOff val="80000"/>
            </a:schemeClr>
          </a:solidFill>
          <a:ln w="19050">
            <a:solidFill>
              <a:srgbClr val="FF7901"/>
            </a:solidFill>
          </a:ln>
        </p:spPr>
        <p:txBody>
          <a:bodyPr wrap="square" anchor="ctr" anchorCtr="0">
            <a:noAutofit/>
          </a:bodyPr>
          <a:lstStyle/>
          <a:p>
            <a:pPr marR="0" lvl="0" algn="ctr" defTabSz="914400" rtl="0" eaLnBrk="1" fontAlgn="auto" latinLnBrk="0" hangingPunct="1">
              <a:lnSpc>
                <a:spcPct val="150000"/>
              </a:lnSpc>
              <a:spcBef>
                <a:spcPts val="0"/>
              </a:spcBef>
              <a:spcAft>
                <a:spcPts val="800"/>
              </a:spcAft>
              <a:buClrTx/>
              <a:buSzTx/>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Family / friends</a:t>
            </a:r>
          </a:p>
        </p:txBody>
      </p:sp>
      <p:sp>
        <p:nvSpPr>
          <p:cNvPr id="32" name="TextBox 31">
            <a:extLst>
              <a:ext uri="{FF2B5EF4-FFF2-40B4-BE49-F238E27FC236}">
                <a16:creationId xmlns:a16="http://schemas.microsoft.com/office/drawing/2014/main" id="{2BE58CAD-1FED-7A72-E557-0BC4E0056B16}"/>
              </a:ext>
            </a:extLst>
          </p:cNvPr>
          <p:cNvSpPr txBox="1"/>
          <p:nvPr/>
        </p:nvSpPr>
        <p:spPr>
          <a:xfrm>
            <a:off x="10153775" y="3896812"/>
            <a:ext cx="1831034" cy="1725406"/>
          </a:xfrm>
          <a:prstGeom prst="roundRect">
            <a:avLst/>
          </a:prstGeom>
          <a:solidFill>
            <a:srgbClr val="FFD5E4"/>
          </a:solidFill>
          <a:ln w="19050">
            <a:solidFill>
              <a:srgbClr val="FF699F"/>
            </a:solidFill>
          </a:ln>
        </p:spPr>
        <p:txBody>
          <a:bodyPr wrap="square" anchor="ctr" anchorCtr="0">
            <a:noAutofit/>
          </a:bodyPr>
          <a:lstStyle/>
          <a:p>
            <a:pPr marR="0" lvl="0" algn="ctr" defTabSz="914400" rtl="0" eaLnBrk="1" fontAlgn="auto" latinLnBrk="0" hangingPunct="1">
              <a:lnSpc>
                <a:spcPct val="150000"/>
              </a:lnSpc>
              <a:spcBef>
                <a:spcPts val="0"/>
              </a:spcBef>
              <a:spcAft>
                <a:spcPts val="800"/>
              </a:spcAft>
              <a:buClrTx/>
              <a:buSzTx/>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Classmates</a:t>
            </a:r>
          </a:p>
        </p:txBody>
      </p:sp>
    </p:spTree>
    <p:extLst>
      <p:ext uri="{BB962C8B-B14F-4D97-AF65-F5344CB8AC3E}">
        <p14:creationId xmlns:p14="http://schemas.microsoft.com/office/powerpoint/2010/main" val="14597157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500"/>
                                  </p:stCondLst>
                                  <p:childTnLst>
                                    <p:set>
                                      <p:cBhvr>
                                        <p:cTn id="6" dur="1" fill="hold">
                                          <p:stCondLst>
                                            <p:cond delay="0"/>
                                          </p:stCondLst>
                                        </p:cTn>
                                        <p:tgtEl>
                                          <p:spTgt spid="17"/>
                                        </p:tgtEl>
                                        <p:attrNameLst>
                                          <p:attrName>style.visibility</p:attrName>
                                        </p:attrNameLst>
                                      </p:cBhvr>
                                      <p:to>
                                        <p:strVal val="visible"/>
                                      </p:to>
                                    </p:set>
                                  </p:childTnLst>
                                </p:cTn>
                              </p:par>
                            </p:childTnLst>
                          </p:cTn>
                        </p:par>
                        <p:par>
                          <p:cTn id="7" fill="hold">
                            <p:stCondLst>
                              <p:cond delay="500"/>
                            </p:stCondLst>
                            <p:childTnLst>
                              <p:par>
                                <p:cTn id="8" presetID="1" presetClass="entr" presetSubtype="0" fill="hold" grpId="0" nodeType="afterEffect">
                                  <p:stCondLst>
                                    <p:cond delay="500"/>
                                  </p:stCondLst>
                                  <p:childTnLst>
                                    <p:set>
                                      <p:cBhvr>
                                        <p:cTn id="9" dur="1" fill="hold">
                                          <p:stCondLst>
                                            <p:cond delay="0"/>
                                          </p:stCondLst>
                                        </p:cTn>
                                        <p:tgtEl>
                                          <p:spTgt spid="21"/>
                                        </p:tgtEl>
                                        <p:attrNameLst>
                                          <p:attrName>style.visibility</p:attrName>
                                        </p:attrNameLst>
                                      </p:cBhvr>
                                      <p:to>
                                        <p:strVal val="visible"/>
                                      </p:to>
                                    </p:set>
                                  </p:childTnLst>
                                </p:cTn>
                              </p:par>
                            </p:childTnLst>
                          </p:cTn>
                        </p:par>
                        <p:par>
                          <p:cTn id="10" fill="hold">
                            <p:stCondLst>
                              <p:cond delay="1000"/>
                            </p:stCondLst>
                            <p:childTnLst>
                              <p:par>
                                <p:cTn id="11" presetID="1" presetClass="entr" presetSubtype="0" fill="hold" grpId="0" nodeType="afterEffect">
                                  <p:stCondLst>
                                    <p:cond delay="500"/>
                                  </p:stCondLst>
                                  <p:childTnLst>
                                    <p:set>
                                      <p:cBhvr>
                                        <p:cTn id="12" dur="1" fill="hold">
                                          <p:stCondLst>
                                            <p:cond delay="0"/>
                                          </p:stCondLst>
                                        </p:cTn>
                                        <p:tgtEl>
                                          <p:spTgt spid="22"/>
                                        </p:tgtEl>
                                        <p:attrNameLst>
                                          <p:attrName>style.visibility</p:attrName>
                                        </p:attrNameLst>
                                      </p:cBhvr>
                                      <p:to>
                                        <p:strVal val="visible"/>
                                      </p:to>
                                    </p:set>
                                  </p:childTnLst>
                                </p:cTn>
                              </p:par>
                            </p:childTnLst>
                          </p:cTn>
                        </p:par>
                        <p:par>
                          <p:cTn id="13" fill="hold">
                            <p:stCondLst>
                              <p:cond delay="1500"/>
                            </p:stCondLst>
                            <p:childTnLst>
                              <p:par>
                                <p:cTn id="14" presetID="1" presetClass="entr" presetSubtype="0" fill="hold" grpId="0" nodeType="afterEffect">
                                  <p:stCondLst>
                                    <p:cond delay="500"/>
                                  </p:stCondLst>
                                  <p:childTnLst>
                                    <p:set>
                                      <p:cBhvr>
                                        <p:cTn id="15" dur="1" fill="hold">
                                          <p:stCondLst>
                                            <p:cond delay="0"/>
                                          </p:stCondLst>
                                        </p:cTn>
                                        <p:tgtEl>
                                          <p:spTgt spid="23"/>
                                        </p:tgtEl>
                                        <p:attrNameLst>
                                          <p:attrName>style.visibility</p:attrName>
                                        </p:attrNameLst>
                                      </p:cBhvr>
                                      <p:to>
                                        <p:strVal val="visible"/>
                                      </p:to>
                                    </p:set>
                                  </p:childTnLst>
                                </p:cTn>
                              </p:par>
                            </p:childTnLst>
                          </p:cTn>
                        </p:par>
                        <p:par>
                          <p:cTn id="16" fill="hold">
                            <p:stCondLst>
                              <p:cond delay="2000"/>
                            </p:stCondLst>
                            <p:childTnLst>
                              <p:par>
                                <p:cTn id="17" presetID="1" presetClass="entr" presetSubtype="0" fill="hold" grpId="0" nodeType="afterEffect">
                                  <p:stCondLst>
                                    <p:cond delay="500"/>
                                  </p:stCondLst>
                                  <p:childTnLst>
                                    <p:set>
                                      <p:cBhvr>
                                        <p:cTn id="18" dur="1" fill="hold">
                                          <p:stCondLst>
                                            <p:cond delay="0"/>
                                          </p:stCondLst>
                                        </p:cTn>
                                        <p:tgtEl>
                                          <p:spTgt spid="24"/>
                                        </p:tgtEl>
                                        <p:attrNameLst>
                                          <p:attrName>style.visibility</p:attrName>
                                        </p:attrNameLst>
                                      </p:cBhvr>
                                      <p:to>
                                        <p:strVal val="visible"/>
                                      </p:to>
                                    </p:set>
                                  </p:childTnLst>
                                </p:cTn>
                              </p:par>
                            </p:childTnLst>
                          </p:cTn>
                        </p:par>
                        <p:par>
                          <p:cTn id="19" fill="hold">
                            <p:stCondLst>
                              <p:cond delay="2500"/>
                            </p:stCondLst>
                            <p:childTnLst>
                              <p:par>
                                <p:cTn id="20" presetID="1" presetClass="entr" presetSubtype="0" fill="hold" grpId="0" nodeType="afterEffect">
                                  <p:stCondLst>
                                    <p:cond delay="500"/>
                                  </p:stCondLst>
                                  <p:childTnLst>
                                    <p:set>
                                      <p:cBhvr>
                                        <p:cTn id="21" dur="1" fill="hold">
                                          <p:stCondLst>
                                            <p:cond delay="0"/>
                                          </p:stCondLst>
                                        </p:cTn>
                                        <p:tgtEl>
                                          <p:spTgt spid="25"/>
                                        </p:tgtEl>
                                        <p:attrNameLst>
                                          <p:attrName>style.visibility</p:attrName>
                                        </p:attrNameLst>
                                      </p:cBhvr>
                                      <p:to>
                                        <p:strVal val="visible"/>
                                      </p:to>
                                    </p:set>
                                  </p:childTnLst>
                                </p:cTn>
                              </p:par>
                            </p:childTnLst>
                          </p:cTn>
                        </p:par>
                        <p:par>
                          <p:cTn id="22" fill="hold">
                            <p:stCondLst>
                              <p:cond delay="3000"/>
                            </p:stCondLst>
                            <p:childTnLst>
                              <p:par>
                                <p:cTn id="23" presetID="1" presetClass="entr" presetSubtype="0" fill="hold" grpId="0" nodeType="afterEffect">
                                  <p:stCondLst>
                                    <p:cond delay="500"/>
                                  </p:stCondLst>
                                  <p:childTnLst>
                                    <p:set>
                                      <p:cBhvr>
                                        <p:cTn id="24" dur="1" fill="hold">
                                          <p:stCondLst>
                                            <p:cond delay="0"/>
                                          </p:stCondLst>
                                        </p:cTn>
                                        <p:tgtEl>
                                          <p:spTgt spid="20"/>
                                        </p:tgtEl>
                                        <p:attrNameLst>
                                          <p:attrName>style.visibility</p:attrName>
                                        </p:attrNameLst>
                                      </p:cBhvr>
                                      <p:to>
                                        <p:strVal val="visible"/>
                                      </p:to>
                                    </p:set>
                                  </p:childTnLst>
                                </p:cTn>
                              </p:par>
                            </p:childTnLst>
                          </p:cTn>
                        </p:par>
                        <p:par>
                          <p:cTn id="25" fill="hold">
                            <p:stCondLst>
                              <p:cond delay="3500"/>
                            </p:stCondLst>
                            <p:childTnLst>
                              <p:par>
                                <p:cTn id="26" presetID="1" presetClass="entr" presetSubtype="0" fill="hold" grpId="0" nodeType="afterEffect">
                                  <p:stCondLst>
                                    <p:cond delay="500"/>
                                  </p:stCondLst>
                                  <p:childTnLst>
                                    <p:set>
                                      <p:cBhvr>
                                        <p:cTn id="27" dur="1" fill="hold">
                                          <p:stCondLst>
                                            <p:cond delay="0"/>
                                          </p:stCondLst>
                                        </p:cTn>
                                        <p:tgtEl>
                                          <p:spTgt spid="26"/>
                                        </p:tgtEl>
                                        <p:attrNameLst>
                                          <p:attrName>style.visibility</p:attrName>
                                        </p:attrNameLst>
                                      </p:cBhvr>
                                      <p:to>
                                        <p:strVal val="visible"/>
                                      </p:to>
                                    </p:set>
                                  </p:childTnLst>
                                </p:cTn>
                              </p:par>
                            </p:childTnLst>
                          </p:cTn>
                        </p:par>
                        <p:par>
                          <p:cTn id="28" fill="hold">
                            <p:stCondLst>
                              <p:cond delay="4000"/>
                            </p:stCondLst>
                            <p:childTnLst>
                              <p:par>
                                <p:cTn id="29" presetID="1" presetClass="entr" presetSubtype="0" fill="hold" grpId="0" nodeType="afterEffect">
                                  <p:stCondLst>
                                    <p:cond delay="500"/>
                                  </p:stCondLst>
                                  <p:childTnLst>
                                    <p:set>
                                      <p:cBhvr>
                                        <p:cTn id="30" dur="1" fill="hold">
                                          <p:stCondLst>
                                            <p:cond delay="0"/>
                                          </p:stCondLst>
                                        </p:cTn>
                                        <p:tgtEl>
                                          <p:spTgt spid="28"/>
                                        </p:tgtEl>
                                        <p:attrNameLst>
                                          <p:attrName>style.visibility</p:attrName>
                                        </p:attrNameLst>
                                      </p:cBhvr>
                                      <p:to>
                                        <p:strVal val="visible"/>
                                      </p:to>
                                    </p:set>
                                  </p:childTnLst>
                                </p:cTn>
                              </p:par>
                            </p:childTnLst>
                          </p:cTn>
                        </p:par>
                        <p:par>
                          <p:cTn id="31" fill="hold">
                            <p:stCondLst>
                              <p:cond delay="4500"/>
                            </p:stCondLst>
                            <p:childTnLst>
                              <p:par>
                                <p:cTn id="32" presetID="1" presetClass="entr" presetSubtype="0" fill="hold" grpId="0" nodeType="afterEffect">
                                  <p:stCondLst>
                                    <p:cond delay="500"/>
                                  </p:stCondLst>
                                  <p:childTnLst>
                                    <p:set>
                                      <p:cBhvr>
                                        <p:cTn id="33" dur="1" fill="hold">
                                          <p:stCondLst>
                                            <p:cond delay="0"/>
                                          </p:stCondLst>
                                        </p:cTn>
                                        <p:tgtEl>
                                          <p:spTgt spid="29"/>
                                        </p:tgtEl>
                                        <p:attrNameLst>
                                          <p:attrName>style.visibility</p:attrName>
                                        </p:attrNameLst>
                                      </p:cBhvr>
                                      <p:to>
                                        <p:strVal val="visible"/>
                                      </p:to>
                                    </p:set>
                                  </p:childTnLst>
                                </p:cTn>
                              </p:par>
                            </p:childTnLst>
                          </p:cTn>
                        </p:par>
                        <p:par>
                          <p:cTn id="34" fill="hold">
                            <p:stCondLst>
                              <p:cond delay="5000"/>
                            </p:stCondLst>
                            <p:childTnLst>
                              <p:par>
                                <p:cTn id="35" presetID="1" presetClass="entr" presetSubtype="0" fill="hold" grpId="0" nodeType="afterEffect">
                                  <p:stCondLst>
                                    <p:cond delay="500"/>
                                  </p:stCondLst>
                                  <p:childTnLst>
                                    <p:set>
                                      <p:cBhvr>
                                        <p:cTn id="36" dur="1" fill="hold">
                                          <p:stCondLst>
                                            <p:cond delay="0"/>
                                          </p:stCondLst>
                                        </p:cTn>
                                        <p:tgtEl>
                                          <p:spTgt spid="31"/>
                                        </p:tgtEl>
                                        <p:attrNameLst>
                                          <p:attrName>style.visibility</p:attrName>
                                        </p:attrNameLst>
                                      </p:cBhvr>
                                      <p:to>
                                        <p:strVal val="visible"/>
                                      </p:to>
                                    </p:set>
                                  </p:childTnLst>
                                </p:cTn>
                              </p:par>
                            </p:childTnLst>
                          </p:cTn>
                        </p:par>
                        <p:par>
                          <p:cTn id="37" fill="hold">
                            <p:stCondLst>
                              <p:cond delay="5500"/>
                            </p:stCondLst>
                            <p:childTnLst>
                              <p:par>
                                <p:cTn id="38" presetID="1" presetClass="entr" presetSubtype="0" fill="hold" grpId="0" nodeType="afterEffect">
                                  <p:stCondLst>
                                    <p:cond delay="500"/>
                                  </p:stCondLst>
                                  <p:childTnLst>
                                    <p:set>
                                      <p:cBhvr>
                                        <p:cTn id="39"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21" grpId="0" animBg="1"/>
      <p:bldP spid="22" grpId="0" animBg="1"/>
      <p:bldP spid="23" grpId="0" animBg="1"/>
      <p:bldP spid="24" grpId="0" animBg="1"/>
      <p:bldP spid="25" grpId="0" animBg="1"/>
      <p:bldP spid="20" grpId="0" animBg="1"/>
      <p:bldP spid="26" grpId="0" animBg="1"/>
      <p:bldP spid="28" grpId="0" animBg="1"/>
      <p:bldP spid="29" grpId="0" animBg="1"/>
      <p:bldP spid="31" grpId="0" animBg="1"/>
      <p:bldP spid="3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B8E7B2B-E64E-404A-8345-4F0D5D2319EC}"/>
              </a:ext>
            </a:extLst>
          </p:cNvPr>
          <p:cNvSpPr>
            <a:spLocks noGrp="1"/>
          </p:cNvSpPr>
          <p:nvPr>
            <p:ph type="title"/>
          </p:nvPr>
        </p:nvSpPr>
        <p:spPr>
          <a:xfrm>
            <a:off x="180654" y="338209"/>
            <a:ext cx="11419200" cy="669188"/>
          </a:xfrm>
        </p:spPr>
        <p:txBody>
          <a:bodyPr>
            <a:noAutofit/>
          </a:bodyPr>
          <a:lstStyle/>
          <a:p>
            <a:pPr>
              <a:lnSpc>
                <a:spcPct val="107000"/>
              </a:lnSpc>
              <a:spcAft>
                <a:spcPts val="800"/>
              </a:spcAft>
            </a:pPr>
            <a:r>
              <a:rPr lang="en-GB" sz="3200" b="1" dirty="0">
                <a:effectLst/>
                <a:latin typeface="Open sans" panose="020B0606030504020204" pitchFamily="34" charset="0"/>
                <a:ea typeface="Open sans" panose="020B0606030504020204" pitchFamily="34" charset="0"/>
                <a:cs typeface="Open sans" panose="020B0606030504020204" pitchFamily="34" charset="0"/>
              </a:rPr>
              <a:t>How do I find out more? </a:t>
            </a:r>
            <a:endParaRPr lang="en-GB" sz="3200" dirty="0">
              <a:effectLst/>
              <a:latin typeface="Open sans" panose="020B0606030504020204" pitchFamily="34" charset="0"/>
              <a:ea typeface="Open sans" panose="020B0606030504020204" pitchFamily="34" charset="0"/>
              <a:cs typeface="Open sans" panose="020B0606030504020204" pitchFamily="34" charset="0"/>
            </a:endParaRPr>
          </a:p>
        </p:txBody>
      </p:sp>
      <p:sp>
        <p:nvSpPr>
          <p:cNvPr id="8" name="TextBox 7">
            <a:extLst>
              <a:ext uri="{FF2B5EF4-FFF2-40B4-BE49-F238E27FC236}">
                <a16:creationId xmlns:a16="http://schemas.microsoft.com/office/drawing/2014/main" id="{23E3E06A-1DC2-CF2F-C82A-97F3B84588A2}"/>
              </a:ext>
            </a:extLst>
          </p:cNvPr>
          <p:cNvSpPr txBox="1"/>
          <p:nvPr/>
        </p:nvSpPr>
        <p:spPr>
          <a:xfrm>
            <a:off x="285941" y="2936902"/>
            <a:ext cx="11539989" cy="853085"/>
          </a:xfrm>
          <a:prstGeom prst="roundRect">
            <a:avLst/>
          </a:prstGeom>
          <a:solidFill>
            <a:schemeClr val="bg2"/>
          </a:solidFill>
          <a:ln w="19050">
            <a:solidFill>
              <a:schemeClr val="bg1">
                <a:lumMod val="50000"/>
              </a:schemeClr>
            </a:solidFill>
          </a:ln>
        </p:spPr>
        <p:txBody>
          <a:bodyPr wrap="square" anchor="ctr" anchorCtr="0">
            <a:noAutofit/>
          </a:bodyPr>
          <a:lstStyle/>
          <a:p>
            <a:pPr marR="0" lvl="0" algn="ctr" defTabSz="914400" rtl="0" eaLnBrk="1" fontAlgn="auto" latinLnBrk="0" hangingPunct="1">
              <a:lnSpc>
                <a:spcPct val="150000"/>
              </a:lnSpc>
              <a:spcBef>
                <a:spcPts val="0"/>
              </a:spcBef>
              <a:spcAft>
                <a:spcPts val="800"/>
              </a:spcAft>
              <a:buClrTx/>
              <a:buSzTx/>
              <a:tabLst/>
              <a:defRPr/>
            </a:pPr>
            <a:r>
              <a:rPr kumimoji="0" lang="en-GB" sz="2200" b="1"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Compare your lists</a:t>
            </a:r>
            <a:r>
              <a:rPr kumimoji="0" lang="en-GB" sz="2200" b="1" i="0" u="none" strike="noStrike" kern="1200" cap="none" spc="0" normalizeH="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 and discuss</a:t>
            </a:r>
            <a:r>
              <a:rPr kumimoji="0" lang="en-GB" sz="2200" b="1"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a:t>
            </a:r>
          </a:p>
        </p:txBody>
      </p:sp>
      <p:sp>
        <p:nvSpPr>
          <p:cNvPr id="10" name="TextBox 9">
            <a:extLst>
              <a:ext uri="{FF2B5EF4-FFF2-40B4-BE49-F238E27FC236}">
                <a16:creationId xmlns:a16="http://schemas.microsoft.com/office/drawing/2014/main" id="{CA11E55B-0F77-0CC0-63F6-96EF91C12137}"/>
              </a:ext>
            </a:extLst>
          </p:cNvPr>
          <p:cNvSpPr txBox="1"/>
          <p:nvPr/>
        </p:nvSpPr>
        <p:spPr>
          <a:xfrm>
            <a:off x="285942" y="1005046"/>
            <a:ext cx="11578109" cy="853085"/>
          </a:xfrm>
          <a:prstGeom prst="roundRect">
            <a:avLst/>
          </a:prstGeom>
          <a:solidFill>
            <a:schemeClr val="bg1">
              <a:lumMod val="95000"/>
            </a:schemeClr>
          </a:solidFill>
          <a:ln w="19050">
            <a:solidFill>
              <a:schemeClr val="bg1">
                <a:lumMod val="50000"/>
              </a:schemeClr>
            </a:solidFill>
          </a:ln>
        </p:spPr>
        <p:txBody>
          <a:bodyPr wrap="square" anchor="ctr" anchorCtr="0">
            <a:noAutofit/>
          </a:bodyPr>
          <a:lstStyle/>
          <a:p>
            <a:pPr marR="0" lvl="0" algn="ctr" defTabSz="914400" rtl="0" eaLnBrk="1" fontAlgn="auto" latinLnBrk="0" hangingPunct="1">
              <a:lnSpc>
                <a:spcPct val="150000"/>
              </a:lnSpc>
              <a:spcBef>
                <a:spcPts val="0"/>
              </a:spcBef>
              <a:spcAft>
                <a:spcPts val="800"/>
              </a:spcAft>
              <a:buClrTx/>
              <a:buSzTx/>
              <a:tabLst/>
              <a:defRPr/>
            </a:pPr>
            <a:r>
              <a:rPr kumimoji="0" lang="en-GB" sz="2200" b="1"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Now, find someone else who selected the same pathway as you.</a:t>
            </a:r>
          </a:p>
        </p:txBody>
      </p:sp>
      <p:sp>
        <p:nvSpPr>
          <p:cNvPr id="2" name="TextBox 1">
            <a:extLst>
              <a:ext uri="{FF2B5EF4-FFF2-40B4-BE49-F238E27FC236}">
                <a16:creationId xmlns:a16="http://schemas.microsoft.com/office/drawing/2014/main" id="{6FAE83A4-183E-6ED8-FBEA-2D1F41F79F29}"/>
              </a:ext>
            </a:extLst>
          </p:cNvPr>
          <p:cNvSpPr txBox="1"/>
          <p:nvPr/>
        </p:nvSpPr>
        <p:spPr>
          <a:xfrm>
            <a:off x="285941" y="3925580"/>
            <a:ext cx="11386591" cy="1858890"/>
          </a:xfrm>
          <a:prstGeom prst="roundRect">
            <a:avLst/>
          </a:prstGeom>
          <a:solidFill>
            <a:schemeClr val="bg1"/>
          </a:solidFill>
          <a:ln w="19050">
            <a:solidFill>
              <a:schemeClr val="bg1"/>
            </a:solidFill>
          </a:ln>
        </p:spPr>
        <p:txBody>
          <a:bodyPr wrap="square" anchor="ctr" anchorCtr="0">
            <a:noAutofit/>
          </a:bodyPr>
          <a:lstStyle/>
          <a:p>
            <a:pPr marL="342900" marR="0" lvl="0" indent="-342900" defTabSz="914400" rtl="0" eaLnBrk="1" fontAlgn="auto" latinLnBrk="0" hangingPunct="1">
              <a:lnSpc>
                <a:spcPct val="150000"/>
              </a:lnSpc>
              <a:spcBef>
                <a:spcPts val="0"/>
              </a:spcBef>
              <a:spcAft>
                <a:spcPts val="1200"/>
              </a:spcAft>
              <a:buClrTx/>
              <a:buSzTx/>
              <a:buFont typeface="Arial" panose="020B0604020202020204" pitchFamily="34" charset="0"/>
              <a:buChar char="•"/>
              <a:tabLst/>
              <a:defRPr/>
            </a:pPr>
            <a:r>
              <a:rPr kumimoji="0" lang="en-GB" sz="2200" i="1"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Which</a:t>
            </a:r>
            <a:r>
              <a:rPr kumimoji="0" lang="en-GB" sz="2200" i="1" u="none" strike="noStrike" kern="1200" cap="none" spc="0" normalizeH="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 do you think would be th</a:t>
            </a:r>
            <a:r>
              <a:rPr lang="en-GB" sz="2200" i="1" dirty="0">
                <a:solidFill>
                  <a:prstClr val="black"/>
                </a:solidFill>
                <a:latin typeface="Open Sans" panose="020B0606030504020204" pitchFamily="34" charset="0"/>
                <a:ea typeface="Open Sans" panose="020B0606030504020204" pitchFamily="34" charset="0"/>
                <a:cs typeface="Open Sans" panose="020B0606030504020204" pitchFamily="34" charset="0"/>
              </a:rPr>
              <a:t>e </a:t>
            </a:r>
            <a:r>
              <a:rPr lang="en-GB" sz="2200" b="1" i="1" dirty="0">
                <a:solidFill>
                  <a:prstClr val="black"/>
                </a:solidFill>
                <a:latin typeface="Open Sans" panose="020B0606030504020204" pitchFamily="34" charset="0"/>
                <a:ea typeface="Open Sans" panose="020B0606030504020204" pitchFamily="34" charset="0"/>
                <a:cs typeface="Open Sans" panose="020B0606030504020204" pitchFamily="34" charset="0"/>
              </a:rPr>
              <a:t>most</a:t>
            </a:r>
            <a:r>
              <a:rPr lang="en-GB" sz="2200" i="1" dirty="0">
                <a:solidFill>
                  <a:prstClr val="black"/>
                </a:solidFill>
                <a:latin typeface="Open Sans" panose="020B0606030504020204" pitchFamily="34" charset="0"/>
                <a:ea typeface="Open Sans" panose="020B0606030504020204" pitchFamily="34" charset="0"/>
                <a:cs typeface="Open Sans" panose="020B0606030504020204" pitchFamily="34" charset="0"/>
              </a:rPr>
              <a:t> </a:t>
            </a:r>
            <a:r>
              <a:rPr lang="en-GB" sz="2200" b="1" i="1" dirty="0">
                <a:solidFill>
                  <a:prstClr val="black"/>
                </a:solidFill>
                <a:latin typeface="Open Sans" panose="020B0606030504020204" pitchFamily="34" charset="0"/>
                <a:ea typeface="Open Sans" panose="020B0606030504020204" pitchFamily="34" charset="0"/>
                <a:cs typeface="Open Sans" panose="020B0606030504020204" pitchFamily="34" charset="0"/>
              </a:rPr>
              <a:t>useful</a:t>
            </a:r>
            <a:r>
              <a:rPr lang="en-GB" sz="2200" i="1" dirty="0">
                <a:solidFill>
                  <a:prstClr val="black"/>
                </a:solidFill>
                <a:latin typeface="Open Sans" panose="020B0606030504020204" pitchFamily="34" charset="0"/>
                <a:ea typeface="Open Sans" panose="020B0606030504020204" pitchFamily="34" charset="0"/>
                <a:cs typeface="Open Sans" panose="020B0606030504020204" pitchFamily="34" charset="0"/>
              </a:rPr>
              <a:t> source of information and why?</a:t>
            </a:r>
            <a:endParaRPr kumimoji="0" lang="en-GB" sz="2200" i="1"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endParaRPr>
          </a:p>
          <a:p>
            <a:pPr marL="342900" marR="0" lvl="0" indent="-342900" defTabSz="914400" rtl="0" eaLnBrk="1" fontAlgn="auto" latinLnBrk="0" hangingPunct="1">
              <a:lnSpc>
                <a:spcPct val="150000"/>
              </a:lnSpc>
              <a:spcBef>
                <a:spcPts val="0"/>
              </a:spcBef>
              <a:spcAft>
                <a:spcPts val="1200"/>
              </a:spcAft>
              <a:buClrTx/>
              <a:buSzTx/>
              <a:buFont typeface="Arial" panose="020B0604020202020204" pitchFamily="34" charset="0"/>
              <a:buChar char="•"/>
              <a:tabLst/>
              <a:defRPr/>
            </a:pPr>
            <a:r>
              <a:rPr lang="en-GB" sz="2200" i="1" dirty="0">
                <a:solidFill>
                  <a:prstClr val="black"/>
                </a:solidFill>
                <a:latin typeface="Open Sans" panose="020B0606030504020204" pitchFamily="34" charset="0"/>
                <a:ea typeface="Open Sans" panose="020B0606030504020204" pitchFamily="34" charset="0"/>
                <a:cs typeface="Open Sans" panose="020B0606030504020204" pitchFamily="34" charset="0"/>
              </a:rPr>
              <a:t>Which do you think would be the </a:t>
            </a:r>
            <a:r>
              <a:rPr lang="en-GB" sz="2200" b="1" i="1" dirty="0">
                <a:solidFill>
                  <a:prstClr val="black"/>
                </a:solidFill>
                <a:latin typeface="Open Sans" panose="020B0606030504020204" pitchFamily="34" charset="0"/>
                <a:ea typeface="Open Sans" panose="020B0606030504020204" pitchFamily="34" charset="0"/>
                <a:cs typeface="Open Sans" panose="020B0606030504020204" pitchFamily="34" charset="0"/>
              </a:rPr>
              <a:t>least useful </a:t>
            </a:r>
            <a:r>
              <a:rPr lang="en-GB" sz="2200" i="1" dirty="0">
                <a:solidFill>
                  <a:prstClr val="black"/>
                </a:solidFill>
                <a:latin typeface="Open Sans" panose="020B0606030504020204" pitchFamily="34" charset="0"/>
                <a:ea typeface="Open Sans" panose="020B0606030504020204" pitchFamily="34" charset="0"/>
                <a:cs typeface="Open Sans" panose="020B0606030504020204" pitchFamily="34" charset="0"/>
              </a:rPr>
              <a:t>source of information and why?</a:t>
            </a:r>
          </a:p>
          <a:p>
            <a:pPr marL="342900" marR="0" lvl="0" indent="-342900" defTabSz="914400" rtl="0" eaLnBrk="1" fontAlgn="auto" latinLnBrk="0" hangingPunct="1">
              <a:lnSpc>
                <a:spcPct val="150000"/>
              </a:lnSpc>
              <a:spcBef>
                <a:spcPts val="0"/>
              </a:spcBef>
              <a:spcAft>
                <a:spcPts val="1200"/>
              </a:spcAft>
              <a:buClrTx/>
              <a:buSzTx/>
              <a:buFont typeface="Arial" panose="020B0604020202020204" pitchFamily="34" charset="0"/>
              <a:buChar char="•"/>
              <a:tabLst/>
              <a:defRPr/>
            </a:pPr>
            <a:r>
              <a:rPr kumimoji="0" lang="en-GB" sz="2200" i="1"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Could any sources of information be </a:t>
            </a:r>
            <a:r>
              <a:rPr kumimoji="0" lang="en-GB" sz="2200" b="1" i="1"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biased</a:t>
            </a:r>
            <a:r>
              <a:rPr kumimoji="0" lang="en-GB" sz="2200" i="1"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a:t>
            </a:r>
          </a:p>
        </p:txBody>
      </p:sp>
      <p:pic>
        <p:nvPicPr>
          <p:cNvPr id="19" name="Graphic 18" descr="Man with solid fill">
            <a:extLst>
              <a:ext uri="{FF2B5EF4-FFF2-40B4-BE49-F238E27FC236}">
                <a16:creationId xmlns:a16="http://schemas.microsoft.com/office/drawing/2014/main" id="{9274524B-0602-4D8F-4154-13AAF1D2680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50681" y="1128376"/>
            <a:ext cx="606424" cy="606424"/>
          </a:xfrm>
          <a:prstGeom prst="rect">
            <a:avLst/>
          </a:prstGeom>
        </p:spPr>
      </p:pic>
      <p:pic>
        <p:nvPicPr>
          <p:cNvPr id="30" name="Graphic 29" descr="Man with solid fill">
            <a:extLst>
              <a:ext uri="{FF2B5EF4-FFF2-40B4-BE49-F238E27FC236}">
                <a16:creationId xmlns:a16="http://schemas.microsoft.com/office/drawing/2014/main" id="{75DFE125-F9C1-B4CA-9611-E5F84B5D9A5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134895" y="1128376"/>
            <a:ext cx="606424" cy="606424"/>
          </a:xfrm>
          <a:prstGeom prst="rect">
            <a:avLst/>
          </a:prstGeom>
        </p:spPr>
      </p:pic>
      <p:pic>
        <p:nvPicPr>
          <p:cNvPr id="6" name="Graphic 5" descr="Chat with solid fill">
            <a:extLst>
              <a:ext uri="{FF2B5EF4-FFF2-40B4-BE49-F238E27FC236}">
                <a16:creationId xmlns:a16="http://schemas.microsoft.com/office/drawing/2014/main" id="{9B597F17-F624-6099-B0FF-615C167A5A6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544409" y="4732607"/>
            <a:ext cx="1361650" cy="1361650"/>
          </a:xfrm>
          <a:prstGeom prst="rect">
            <a:avLst/>
          </a:prstGeom>
        </p:spPr>
      </p:pic>
      <p:grpSp>
        <p:nvGrpSpPr>
          <p:cNvPr id="3" name="Group 2">
            <a:extLst>
              <a:ext uri="{FF2B5EF4-FFF2-40B4-BE49-F238E27FC236}">
                <a16:creationId xmlns:a16="http://schemas.microsoft.com/office/drawing/2014/main" id="{987E349C-4EAC-D7B8-ECBE-FEC8D75258E1}"/>
              </a:ext>
            </a:extLst>
          </p:cNvPr>
          <p:cNvGrpSpPr/>
          <p:nvPr/>
        </p:nvGrpSpPr>
        <p:grpSpPr>
          <a:xfrm>
            <a:off x="285941" y="2096287"/>
            <a:ext cx="11539989" cy="602458"/>
            <a:chOff x="285942" y="1633784"/>
            <a:chExt cx="11539989" cy="602458"/>
          </a:xfrm>
        </p:grpSpPr>
        <p:sp>
          <p:nvSpPr>
            <p:cNvPr id="5" name="TextBox 4">
              <a:extLst>
                <a:ext uri="{FF2B5EF4-FFF2-40B4-BE49-F238E27FC236}">
                  <a16:creationId xmlns:a16="http://schemas.microsoft.com/office/drawing/2014/main" id="{99B3962D-974A-7F9E-6BAB-CA43E38C9777}"/>
                </a:ext>
              </a:extLst>
            </p:cNvPr>
            <p:cNvSpPr txBox="1"/>
            <p:nvPr/>
          </p:nvSpPr>
          <p:spPr>
            <a:xfrm>
              <a:off x="285942" y="1633786"/>
              <a:ext cx="1542327" cy="602455"/>
            </a:xfrm>
            <a:prstGeom prst="roundRect">
              <a:avLst/>
            </a:prstGeom>
            <a:solidFill>
              <a:srgbClr val="FFD5E4"/>
            </a:solidFill>
            <a:ln w="19050">
              <a:solidFill>
                <a:srgbClr val="FF699F"/>
              </a:solidFill>
            </a:ln>
          </p:spPr>
          <p:txBody>
            <a:bodyPr wrap="square" anchor="ctr" anchorCtr="0">
              <a:noAutofit/>
            </a:bodyPr>
            <a:lstStyle/>
            <a:p>
              <a:pPr marR="0" lvl="0" algn="ctr" defTabSz="914400" rtl="0" eaLnBrk="1" fontAlgn="auto" latinLnBrk="0" hangingPunct="1">
                <a:lnSpc>
                  <a:spcPct val="150000"/>
                </a:lnSpc>
                <a:spcBef>
                  <a:spcPts val="0"/>
                </a:spcBef>
                <a:spcAft>
                  <a:spcPts val="800"/>
                </a:spcAft>
                <a:buClrTx/>
                <a:buSzTx/>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FE college</a:t>
              </a:r>
            </a:p>
          </p:txBody>
        </p:sp>
        <p:sp>
          <p:nvSpPr>
            <p:cNvPr id="7" name="TextBox 6">
              <a:extLst>
                <a:ext uri="{FF2B5EF4-FFF2-40B4-BE49-F238E27FC236}">
                  <a16:creationId xmlns:a16="http://schemas.microsoft.com/office/drawing/2014/main" id="{784566F7-C50C-61B6-1EE8-664FAE7D06A5}"/>
                </a:ext>
              </a:extLst>
            </p:cNvPr>
            <p:cNvSpPr txBox="1"/>
            <p:nvPr/>
          </p:nvSpPr>
          <p:spPr>
            <a:xfrm>
              <a:off x="1948963" y="1633787"/>
              <a:ext cx="1656892" cy="602455"/>
            </a:xfrm>
            <a:prstGeom prst="roundRect">
              <a:avLst/>
            </a:prstGeom>
            <a:solidFill>
              <a:schemeClr val="accent3">
                <a:lumMod val="20000"/>
                <a:lumOff val="80000"/>
              </a:schemeClr>
            </a:solidFill>
            <a:ln w="19050">
              <a:solidFill>
                <a:srgbClr val="FF7901"/>
              </a:solidFill>
            </a:ln>
          </p:spPr>
          <p:txBody>
            <a:bodyPr wrap="square" anchor="ctr" anchorCtr="0">
              <a:noAutofit/>
            </a:bodyPr>
            <a:lstStyle/>
            <a:p>
              <a:pPr marR="0" lvl="0" algn="ctr" defTabSz="914400" rtl="0" eaLnBrk="1" fontAlgn="auto" latinLnBrk="0" hangingPunct="1">
                <a:lnSpc>
                  <a:spcPct val="150000"/>
                </a:lnSpc>
                <a:spcBef>
                  <a:spcPts val="0"/>
                </a:spcBef>
                <a:spcAft>
                  <a:spcPts val="800"/>
                </a:spcAft>
                <a:buClrTx/>
                <a:buSzTx/>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Sixth form</a:t>
              </a:r>
            </a:p>
          </p:txBody>
        </p:sp>
        <p:sp>
          <p:nvSpPr>
            <p:cNvPr id="9" name="TextBox 8">
              <a:extLst>
                <a:ext uri="{FF2B5EF4-FFF2-40B4-BE49-F238E27FC236}">
                  <a16:creationId xmlns:a16="http://schemas.microsoft.com/office/drawing/2014/main" id="{5A948F0B-85F6-DD4B-429E-3F94316437B0}"/>
                </a:ext>
              </a:extLst>
            </p:cNvPr>
            <p:cNvSpPr txBox="1"/>
            <p:nvPr/>
          </p:nvSpPr>
          <p:spPr>
            <a:xfrm>
              <a:off x="3725300" y="1633784"/>
              <a:ext cx="2220004" cy="602455"/>
            </a:xfrm>
            <a:prstGeom prst="roundRect">
              <a:avLst/>
            </a:prstGeom>
            <a:solidFill>
              <a:schemeClr val="accent4">
                <a:lumMod val="20000"/>
                <a:lumOff val="80000"/>
              </a:schemeClr>
            </a:solidFill>
            <a:ln w="19050">
              <a:solidFill>
                <a:srgbClr val="FFC000"/>
              </a:solidFill>
            </a:ln>
          </p:spPr>
          <p:txBody>
            <a:bodyPr wrap="square" anchor="ctr" anchorCtr="0">
              <a:noAutofit/>
            </a:bodyPr>
            <a:lstStyle/>
            <a:p>
              <a:pPr marR="0" lvl="0" algn="ctr" defTabSz="914400" rtl="0" eaLnBrk="1" fontAlgn="auto" latinLnBrk="0" hangingPunct="1">
                <a:lnSpc>
                  <a:spcPct val="150000"/>
                </a:lnSpc>
                <a:spcBef>
                  <a:spcPts val="0"/>
                </a:spcBef>
                <a:spcAft>
                  <a:spcPts val="800"/>
                </a:spcAft>
                <a:buClrTx/>
                <a:buSzTx/>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Apprenticeship</a:t>
              </a:r>
            </a:p>
          </p:txBody>
        </p:sp>
        <p:sp>
          <p:nvSpPr>
            <p:cNvPr id="11" name="TextBox 10">
              <a:extLst>
                <a:ext uri="{FF2B5EF4-FFF2-40B4-BE49-F238E27FC236}">
                  <a16:creationId xmlns:a16="http://schemas.microsoft.com/office/drawing/2014/main" id="{8CEEF589-1A32-8C14-8B01-3A509730E838}"/>
                </a:ext>
              </a:extLst>
            </p:cNvPr>
            <p:cNvSpPr txBox="1"/>
            <p:nvPr/>
          </p:nvSpPr>
          <p:spPr>
            <a:xfrm>
              <a:off x="6069719" y="1633784"/>
              <a:ext cx="1656892" cy="602455"/>
            </a:xfrm>
            <a:prstGeom prst="roundRect">
              <a:avLst/>
            </a:prstGeom>
            <a:solidFill>
              <a:schemeClr val="accent1">
                <a:lumMod val="20000"/>
                <a:lumOff val="80000"/>
              </a:schemeClr>
            </a:solidFill>
            <a:ln w="19050">
              <a:solidFill>
                <a:srgbClr val="33CC99"/>
              </a:solidFill>
            </a:ln>
          </p:spPr>
          <p:txBody>
            <a:bodyPr wrap="square" anchor="ctr" anchorCtr="0">
              <a:noAutofit/>
            </a:bodyPr>
            <a:lstStyle/>
            <a:p>
              <a:pPr marR="0" lvl="0" algn="ctr" defTabSz="914400" rtl="0" eaLnBrk="1" fontAlgn="auto" latinLnBrk="0" hangingPunct="1">
                <a:lnSpc>
                  <a:spcPct val="150000"/>
                </a:lnSpc>
                <a:spcBef>
                  <a:spcPts val="0"/>
                </a:spcBef>
                <a:spcAft>
                  <a:spcPts val="800"/>
                </a:spcAft>
                <a:buClrTx/>
                <a:buSzTx/>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University</a:t>
              </a:r>
            </a:p>
          </p:txBody>
        </p:sp>
        <p:sp>
          <p:nvSpPr>
            <p:cNvPr id="12" name="TextBox 11">
              <a:extLst>
                <a:ext uri="{FF2B5EF4-FFF2-40B4-BE49-F238E27FC236}">
                  <a16:creationId xmlns:a16="http://schemas.microsoft.com/office/drawing/2014/main" id="{CB883E2E-814F-4319-0AAA-0DC97B20F8CB}"/>
                </a:ext>
              </a:extLst>
            </p:cNvPr>
            <p:cNvSpPr txBox="1"/>
            <p:nvPr/>
          </p:nvSpPr>
          <p:spPr>
            <a:xfrm>
              <a:off x="7842335" y="1633784"/>
              <a:ext cx="1933936" cy="602455"/>
            </a:xfrm>
            <a:prstGeom prst="roundRect">
              <a:avLst/>
            </a:prstGeom>
            <a:solidFill>
              <a:schemeClr val="accent2">
                <a:lumMod val="20000"/>
                <a:lumOff val="80000"/>
              </a:schemeClr>
            </a:solidFill>
            <a:ln w="19050">
              <a:solidFill>
                <a:srgbClr val="4BC7C8"/>
              </a:solidFill>
            </a:ln>
          </p:spPr>
          <p:txBody>
            <a:bodyPr wrap="square" anchor="ctr" anchorCtr="0">
              <a:noAutofit/>
            </a:bodyPr>
            <a:lstStyle/>
            <a:p>
              <a:pPr marR="0" lvl="0" algn="ctr" defTabSz="914400" rtl="0" eaLnBrk="1" fontAlgn="auto" latinLnBrk="0" hangingPunct="1">
                <a:lnSpc>
                  <a:spcPct val="150000"/>
                </a:lnSpc>
                <a:spcBef>
                  <a:spcPts val="0"/>
                </a:spcBef>
                <a:spcAft>
                  <a:spcPts val="800"/>
                </a:spcAft>
                <a:buClrTx/>
                <a:buSzTx/>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Employment</a:t>
              </a:r>
            </a:p>
          </p:txBody>
        </p:sp>
        <p:sp>
          <p:nvSpPr>
            <p:cNvPr id="13" name="TextBox 12">
              <a:extLst>
                <a:ext uri="{FF2B5EF4-FFF2-40B4-BE49-F238E27FC236}">
                  <a16:creationId xmlns:a16="http://schemas.microsoft.com/office/drawing/2014/main" id="{57CA3FBB-4E63-D1C9-4F72-A4320B1B451E}"/>
                </a:ext>
              </a:extLst>
            </p:cNvPr>
            <p:cNvSpPr txBox="1"/>
            <p:nvPr/>
          </p:nvSpPr>
          <p:spPr>
            <a:xfrm>
              <a:off x="9891995" y="1633784"/>
              <a:ext cx="1933936" cy="602455"/>
            </a:xfrm>
            <a:prstGeom prst="roundRect">
              <a:avLst/>
            </a:prstGeom>
            <a:solidFill>
              <a:srgbClr val="ECDFF5"/>
            </a:solidFill>
            <a:ln w="19050">
              <a:solidFill>
                <a:srgbClr val="BD90DC"/>
              </a:solidFill>
            </a:ln>
          </p:spPr>
          <p:txBody>
            <a:bodyPr wrap="square" anchor="ctr" anchorCtr="0">
              <a:noAutofit/>
            </a:bodyPr>
            <a:lstStyle/>
            <a:p>
              <a:pPr marR="0" lvl="0" algn="ctr" defTabSz="914400" rtl="0" eaLnBrk="1" fontAlgn="auto" latinLnBrk="0" hangingPunct="1">
                <a:lnSpc>
                  <a:spcPct val="150000"/>
                </a:lnSpc>
                <a:spcBef>
                  <a:spcPts val="0"/>
                </a:spcBef>
                <a:spcAft>
                  <a:spcPts val="800"/>
                </a:spcAft>
                <a:buClrTx/>
                <a:buSzTx/>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Volunteering</a:t>
              </a:r>
            </a:p>
          </p:txBody>
        </p:sp>
      </p:grpSp>
    </p:spTree>
    <p:extLst>
      <p:ext uri="{BB962C8B-B14F-4D97-AF65-F5344CB8AC3E}">
        <p14:creationId xmlns:p14="http://schemas.microsoft.com/office/powerpoint/2010/main" val="1017023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0407191F-538A-D554-DCCF-80275BD2E4E5}"/>
              </a:ext>
            </a:extLst>
          </p:cNvPr>
          <p:cNvGrpSpPr/>
          <p:nvPr/>
        </p:nvGrpSpPr>
        <p:grpSpPr>
          <a:xfrm>
            <a:off x="7071470" y="1311935"/>
            <a:ext cx="3350326" cy="2781818"/>
            <a:chOff x="7058218" y="1422403"/>
            <a:chExt cx="3350326" cy="2781818"/>
          </a:xfrm>
        </p:grpSpPr>
        <p:pic>
          <p:nvPicPr>
            <p:cNvPr id="8" name="Picture 7">
              <a:extLst>
                <a:ext uri="{FF2B5EF4-FFF2-40B4-BE49-F238E27FC236}">
                  <a16:creationId xmlns:a16="http://schemas.microsoft.com/office/drawing/2014/main" id="{91571C67-0EE8-7E1D-89B4-A0841592103A}"/>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7097779" y="1422403"/>
              <a:ext cx="3162237" cy="2781818"/>
            </a:xfrm>
            <a:prstGeom prst="rect">
              <a:avLst/>
            </a:prstGeom>
            <a:ln>
              <a:noFill/>
            </a:ln>
            <a:effectLst>
              <a:outerShdw blurRad="292100" dist="139700" dir="2700000" algn="tl" rotWithShape="0">
                <a:srgbClr val="333333">
                  <a:alpha val="65000"/>
                </a:srgbClr>
              </a:outerShdw>
            </a:effectLst>
          </p:spPr>
        </p:pic>
        <p:sp>
          <p:nvSpPr>
            <p:cNvPr id="5" name="TextBox 4">
              <a:extLst>
                <a:ext uri="{FF2B5EF4-FFF2-40B4-BE49-F238E27FC236}">
                  <a16:creationId xmlns:a16="http://schemas.microsoft.com/office/drawing/2014/main" id="{BF811FE2-7D97-DC96-929D-40C83E8762BB}"/>
                </a:ext>
              </a:extLst>
            </p:cNvPr>
            <p:cNvSpPr txBox="1"/>
            <p:nvPr/>
          </p:nvSpPr>
          <p:spPr>
            <a:xfrm>
              <a:off x="7058218" y="1849046"/>
              <a:ext cx="3238281" cy="770605"/>
            </a:xfrm>
            <a:prstGeom prst="rect">
              <a:avLst/>
            </a:prstGeom>
            <a:noFill/>
            <a:ln w="38100">
              <a:solidFill>
                <a:srgbClr val="4BC7C8"/>
              </a:solidFill>
            </a:ln>
          </p:spPr>
          <p:style>
            <a:lnRef idx="2">
              <a:schemeClr val="accent1"/>
            </a:lnRef>
            <a:fillRef idx="1">
              <a:schemeClr val="lt1"/>
            </a:fillRef>
            <a:effectRef idx="0">
              <a:schemeClr val="accent1"/>
            </a:effectRef>
            <a:fontRef idx="minor">
              <a:schemeClr val="dk1"/>
            </a:fontRef>
          </p:style>
          <p:txBody>
            <a:bodyPr wrap="square" tIns="0" rtlCol="0">
              <a:noAutofit/>
            </a:bodyPr>
            <a:lstStyle/>
            <a:p>
              <a:pPr marR="0" lvl="0" algn="ctr" defTabSz="914400" rtl="0" eaLnBrk="1" fontAlgn="auto" latinLnBrk="0" hangingPunct="1">
                <a:lnSpc>
                  <a:spcPct val="150000"/>
                </a:lnSpc>
                <a:spcBef>
                  <a:spcPts val="0"/>
                </a:spcBef>
                <a:spcAft>
                  <a:spcPts val="0"/>
                </a:spcAft>
                <a:buClrTx/>
                <a:buSzTx/>
                <a:tabLst/>
                <a:defRPr/>
              </a:pPr>
              <a:endParaRPr lang="en-GB" sz="2200" dirty="0">
                <a:solidFill>
                  <a:prstClr val="black"/>
                </a:solidFill>
                <a:latin typeface="Open Sans" panose="020B0606030504020204" pitchFamily="34" charset="0"/>
                <a:ea typeface="Open Sans" panose="020B0606030504020204" pitchFamily="34" charset="0"/>
                <a:cs typeface="Open Sans" panose="020B0606030504020204" pitchFamily="34" charset="0"/>
              </a:endParaRPr>
            </a:p>
            <a:p>
              <a:pPr marR="0" lvl="0" algn="ctr" defTabSz="914400" rtl="0" eaLnBrk="1" fontAlgn="auto" latinLnBrk="0" hangingPunct="1">
                <a:lnSpc>
                  <a:spcPct val="150000"/>
                </a:lnSpc>
                <a:spcBef>
                  <a:spcPts val="0"/>
                </a:spcBef>
                <a:spcAft>
                  <a:spcPts val="0"/>
                </a:spcAft>
                <a:buClrTx/>
                <a:buSzTx/>
                <a:tabLst/>
                <a:defRPr/>
              </a:pPr>
              <a:endParaRPr lang="en-GB" sz="2200" dirty="0">
                <a:solidFill>
                  <a:prstClr val="black"/>
                </a:solidFill>
                <a:latin typeface="Open Sans" panose="020B0606030504020204" pitchFamily="34" charset="0"/>
                <a:ea typeface="Open Sans" panose="020B0606030504020204" pitchFamily="34" charset="0"/>
                <a:cs typeface="Open Sans" panose="020B0606030504020204" pitchFamily="34" charset="0"/>
              </a:endParaRPr>
            </a:p>
          </p:txBody>
        </p:sp>
        <p:pic>
          <p:nvPicPr>
            <p:cNvPr id="18" name="Graphic 17" descr="Cursor with solid fill">
              <a:extLst>
                <a:ext uri="{FF2B5EF4-FFF2-40B4-BE49-F238E27FC236}">
                  <a16:creationId xmlns:a16="http://schemas.microsoft.com/office/drawing/2014/main" id="{09250BDC-69BD-10D5-78E5-E7EB51C76D2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rot="1173288">
              <a:off x="9857752" y="2165889"/>
              <a:ext cx="550792" cy="550792"/>
            </a:xfrm>
            <a:prstGeom prst="rect">
              <a:avLst/>
            </a:prstGeom>
          </p:spPr>
        </p:pic>
      </p:grpSp>
      <p:sp>
        <p:nvSpPr>
          <p:cNvPr id="12" name="TextBox 11">
            <a:extLst>
              <a:ext uri="{FF2B5EF4-FFF2-40B4-BE49-F238E27FC236}">
                <a16:creationId xmlns:a16="http://schemas.microsoft.com/office/drawing/2014/main" id="{D1A7A518-09A7-2333-2035-96D1C50BD32F}"/>
              </a:ext>
            </a:extLst>
          </p:cNvPr>
          <p:cNvSpPr txBox="1"/>
          <p:nvPr/>
        </p:nvSpPr>
        <p:spPr>
          <a:xfrm>
            <a:off x="232502" y="4734046"/>
            <a:ext cx="11726996" cy="1157980"/>
          </a:xfrm>
          <a:prstGeom prst="roundRect">
            <a:avLst>
              <a:gd name="adj" fmla="val 0"/>
            </a:avLst>
          </a:prstGeom>
          <a:solidFill>
            <a:srgbClr val="FFD5E4"/>
          </a:solidFill>
          <a:ln w="3175">
            <a:solidFill>
              <a:schemeClr val="tx1"/>
            </a:solidFill>
          </a:ln>
        </p:spPr>
        <p:txBody>
          <a:bodyPr wrap="square" lIns="180000" rIns="180000" anchor="ctr" anchorCtr="0">
            <a:noAutofit/>
          </a:bodyPr>
          <a:lstStyle/>
          <a:p>
            <a:pPr lvl="0">
              <a:lnSpc>
                <a:spcPct val="125000"/>
              </a:lnSpc>
              <a:spcAft>
                <a:spcPts val="800"/>
              </a:spcAft>
            </a:pPr>
            <a:r>
              <a:rPr lang="en-GB" sz="2000" b="1" dirty="0">
                <a:latin typeface="Open Sans" panose="020B0606030504020204" pitchFamily="34" charset="0"/>
                <a:ea typeface="Open Sans" panose="020B0606030504020204" pitchFamily="34" charset="0"/>
                <a:cs typeface="Open Sans" panose="020B0606030504020204" pitchFamily="34" charset="0"/>
              </a:rPr>
              <a:t>	  Remember to click the heart icon to add the career profile to your favourites.</a:t>
            </a:r>
          </a:p>
        </p:txBody>
      </p:sp>
      <p:sp>
        <p:nvSpPr>
          <p:cNvPr id="4" name="Title 1">
            <a:extLst>
              <a:ext uri="{FF2B5EF4-FFF2-40B4-BE49-F238E27FC236}">
                <a16:creationId xmlns:a16="http://schemas.microsoft.com/office/drawing/2014/main" id="{DB8E7B2B-E64E-404A-8345-4F0D5D2319EC}"/>
              </a:ext>
            </a:extLst>
          </p:cNvPr>
          <p:cNvSpPr>
            <a:spLocks noGrp="1"/>
          </p:cNvSpPr>
          <p:nvPr>
            <p:ph type="title"/>
          </p:nvPr>
        </p:nvSpPr>
        <p:spPr>
          <a:xfrm>
            <a:off x="165558" y="391263"/>
            <a:ext cx="11595774" cy="669188"/>
          </a:xfrm>
        </p:spPr>
        <p:txBody>
          <a:bodyPr>
            <a:normAutofit/>
          </a:bodyPr>
          <a:lstStyle/>
          <a:p>
            <a:r>
              <a:rPr lang="en-GB" sz="3200" b="1" dirty="0">
                <a:latin typeface="Open Sans" panose="020B0606030504020204"/>
              </a:rPr>
              <a:t>Using the Unifrog Careers library (10 mins) </a:t>
            </a:r>
          </a:p>
        </p:txBody>
      </p:sp>
      <p:sp>
        <p:nvSpPr>
          <p:cNvPr id="2" name="TextBox 1">
            <a:extLst>
              <a:ext uri="{FF2B5EF4-FFF2-40B4-BE49-F238E27FC236}">
                <a16:creationId xmlns:a16="http://schemas.microsoft.com/office/drawing/2014/main" id="{B2C668D4-D661-0318-8F22-3B79CC7803E5}"/>
              </a:ext>
            </a:extLst>
          </p:cNvPr>
          <p:cNvSpPr txBox="1"/>
          <p:nvPr/>
        </p:nvSpPr>
        <p:spPr>
          <a:xfrm>
            <a:off x="232502" y="1128651"/>
            <a:ext cx="5311771" cy="3316036"/>
          </a:xfrm>
          <a:prstGeom prst="rect">
            <a:avLst/>
          </a:prstGeom>
          <a:noFill/>
        </p:spPr>
        <p:txBody>
          <a:bodyPr wrap="square" rtlCol="0">
            <a:spAutoFit/>
          </a:bodyPr>
          <a:lstStyle/>
          <a:p>
            <a:pPr marL="342900" indent="-342900">
              <a:lnSpc>
                <a:spcPct val="150000"/>
              </a:lnSpc>
              <a:spcAft>
                <a:spcPts val="1800"/>
              </a:spcAft>
              <a:buFont typeface="Arial" panose="020B0604020202020204" pitchFamily="34" charset="0"/>
              <a:buChar char="•"/>
            </a:pPr>
            <a:r>
              <a:rPr lang="en-GB" sz="2200" dirty="0">
                <a:latin typeface="Open Sans" panose="020B0606030504020204" pitchFamily="34" charset="0"/>
                <a:ea typeface="Open Sans" panose="020B0606030504020204" pitchFamily="34" charset="0"/>
                <a:cs typeface="Open Sans" panose="020B0606030504020204" pitchFamily="34" charset="0"/>
              </a:rPr>
              <a:t>Log in to your Unifrog account and open the </a:t>
            </a:r>
            <a:r>
              <a:rPr lang="en-GB" sz="2200" b="1" dirty="0">
                <a:latin typeface="Open Sans" panose="020B0606030504020204" pitchFamily="34" charset="0"/>
                <a:ea typeface="Open Sans" panose="020B0606030504020204" pitchFamily="34" charset="0"/>
                <a:cs typeface="Open Sans" panose="020B0606030504020204" pitchFamily="34" charset="0"/>
              </a:rPr>
              <a:t>Careers library.</a:t>
            </a:r>
            <a:endParaRPr lang="en-GB" sz="2200" dirty="0">
              <a:latin typeface="Open Sans" panose="020B0606030504020204" pitchFamily="34" charset="0"/>
              <a:ea typeface="Open Sans" panose="020B0606030504020204" pitchFamily="34" charset="0"/>
              <a:cs typeface="Open Sans" panose="020B0606030504020204" pitchFamily="34" charset="0"/>
            </a:endParaRPr>
          </a:p>
          <a:p>
            <a:pPr marL="342900" indent="-342900">
              <a:lnSpc>
                <a:spcPct val="150000"/>
              </a:lnSpc>
              <a:spcAft>
                <a:spcPts val="1800"/>
              </a:spcAft>
              <a:buFont typeface="Arial" panose="020B0604020202020204" pitchFamily="34" charset="0"/>
              <a:buChar char="•"/>
            </a:pPr>
            <a:r>
              <a:rPr lang="en-GB" sz="2200" dirty="0">
                <a:latin typeface="Open Sans" panose="020B0606030504020204" pitchFamily="34" charset="0"/>
                <a:ea typeface="Open Sans" panose="020B0606030504020204" pitchFamily="34" charset="0"/>
                <a:cs typeface="Open Sans" panose="020B0606030504020204" pitchFamily="34" charset="0"/>
              </a:rPr>
              <a:t>Browse the library to identify a career you’d like to have at some point in your life and write it at the top of your page.</a:t>
            </a:r>
          </a:p>
        </p:txBody>
      </p:sp>
      <p:pic>
        <p:nvPicPr>
          <p:cNvPr id="7" name="Graphic 6" descr="Heart with solid fill">
            <a:extLst>
              <a:ext uri="{FF2B5EF4-FFF2-40B4-BE49-F238E27FC236}">
                <a16:creationId xmlns:a16="http://schemas.microsoft.com/office/drawing/2014/main" id="{A65745BF-78E4-3DB4-4611-8C1AFCA7054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372874" y="4855836"/>
            <a:ext cx="914400" cy="914400"/>
          </a:xfrm>
          <a:prstGeom prst="rect">
            <a:avLst/>
          </a:prstGeom>
        </p:spPr>
      </p:pic>
      <p:sp>
        <p:nvSpPr>
          <p:cNvPr id="11" name="Rectangle: Folded Corner 10">
            <a:extLst>
              <a:ext uri="{FF2B5EF4-FFF2-40B4-BE49-F238E27FC236}">
                <a16:creationId xmlns:a16="http://schemas.microsoft.com/office/drawing/2014/main" id="{1EF6868D-59E8-20F1-C40A-1A7199DC4C1E}"/>
              </a:ext>
            </a:extLst>
          </p:cNvPr>
          <p:cNvSpPr/>
          <p:nvPr/>
        </p:nvSpPr>
        <p:spPr>
          <a:xfrm>
            <a:off x="8551638" y="1264368"/>
            <a:ext cx="3383666" cy="3035640"/>
          </a:xfrm>
          <a:prstGeom prst="foldedCorner">
            <a:avLst/>
          </a:prstGeom>
          <a:solidFill>
            <a:schemeClr val="bg1">
              <a:lumMod val="95000"/>
            </a:schemeClr>
          </a:solidFill>
          <a:ln>
            <a:solidFill>
              <a:srgbClr val="7F7F7F"/>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200" b="1" u="sng" dirty="0">
                <a:solidFill>
                  <a:schemeClr val="tx1"/>
                </a:solidFill>
                <a:latin typeface="MV Boli" panose="02000500030200090000" pitchFamily="2" charset="0"/>
                <a:cs typeface="MV Boli" panose="02000500030200090000" pitchFamily="2" charset="0"/>
              </a:rPr>
              <a:t>Vet</a:t>
            </a:r>
          </a:p>
          <a:p>
            <a:pPr algn="ctr"/>
            <a:endParaRPr lang="en-GB" sz="2200" u="sng" dirty="0">
              <a:solidFill>
                <a:schemeClr val="tx1"/>
              </a:solidFill>
              <a:latin typeface="MV Boli" panose="02000500030200090000" pitchFamily="2" charset="0"/>
              <a:cs typeface="MV Boli" panose="02000500030200090000" pitchFamily="2" charset="0"/>
            </a:endParaRPr>
          </a:p>
          <a:p>
            <a:pPr algn="ctr"/>
            <a:endParaRPr lang="en-GB" sz="2200" u="sng" dirty="0">
              <a:solidFill>
                <a:schemeClr val="tx1"/>
              </a:solidFill>
              <a:latin typeface="MV Boli" panose="02000500030200090000" pitchFamily="2" charset="0"/>
              <a:cs typeface="MV Boli" panose="02000500030200090000" pitchFamily="2" charset="0"/>
            </a:endParaRPr>
          </a:p>
          <a:p>
            <a:pPr algn="ctr"/>
            <a:endParaRPr lang="en-GB" sz="2200" u="sng" dirty="0">
              <a:solidFill>
                <a:schemeClr val="tx1"/>
              </a:solidFill>
              <a:latin typeface="MV Boli" panose="02000500030200090000" pitchFamily="2" charset="0"/>
              <a:cs typeface="MV Boli" panose="02000500030200090000" pitchFamily="2" charset="0"/>
            </a:endParaRPr>
          </a:p>
          <a:p>
            <a:pPr algn="ctr"/>
            <a:endParaRPr lang="en-GB" sz="2200" u="sng" dirty="0">
              <a:solidFill>
                <a:schemeClr val="tx1"/>
              </a:solidFill>
              <a:latin typeface="MV Boli" panose="02000500030200090000" pitchFamily="2" charset="0"/>
              <a:cs typeface="MV Boli" panose="02000500030200090000" pitchFamily="2" charset="0"/>
            </a:endParaRPr>
          </a:p>
          <a:p>
            <a:pPr algn="ctr"/>
            <a:endParaRPr lang="en-GB" sz="2200" u="sng" dirty="0">
              <a:solidFill>
                <a:schemeClr val="tx1"/>
              </a:solidFill>
              <a:latin typeface="MV Boli" panose="02000500030200090000" pitchFamily="2" charset="0"/>
              <a:cs typeface="MV Boli" panose="02000500030200090000" pitchFamily="2" charset="0"/>
            </a:endParaRPr>
          </a:p>
        </p:txBody>
      </p:sp>
      <p:pic>
        <p:nvPicPr>
          <p:cNvPr id="14" name="Graphic 13" descr="Pen with solid fill">
            <a:extLst>
              <a:ext uri="{FF2B5EF4-FFF2-40B4-BE49-F238E27FC236}">
                <a16:creationId xmlns:a16="http://schemas.microsoft.com/office/drawing/2014/main" id="{C8C88162-3AE0-0DE6-6305-02656B07CD0B}"/>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1153841" y="1183768"/>
            <a:ext cx="593124" cy="593124"/>
          </a:xfrm>
          <a:prstGeom prst="rect">
            <a:avLst/>
          </a:prstGeom>
        </p:spPr>
      </p:pic>
      <p:pic>
        <p:nvPicPr>
          <p:cNvPr id="15" name="Picture 14">
            <a:extLst>
              <a:ext uri="{FF2B5EF4-FFF2-40B4-BE49-F238E27FC236}">
                <a16:creationId xmlns:a16="http://schemas.microsoft.com/office/drawing/2014/main" id="{237DEBDF-A589-AA4C-603D-EA0455594C3C}"/>
              </a:ext>
            </a:extLst>
          </p:cNvPr>
          <p:cNvPicPr>
            <a:picLocks noChangeAspect="1"/>
          </p:cNvPicPr>
          <p:nvPr/>
        </p:nvPicPr>
        <p:blipFill>
          <a:blip r:embed="rId10"/>
          <a:stretch>
            <a:fillRect/>
          </a:stretch>
        </p:blipFill>
        <p:spPr>
          <a:xfrm>
            <a:off x="5510618" y="1565255"/>
            <a:ext cx="2852681" cy="250658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3814426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par>
                                <p:cTn id="11" presetID="1" presetClass="exit" presetSubtype="0" fill="hold" nodeType="withEffect">
                                  <p:stCondLst>
                                    <p:cond delay="0"/>
                                  </p:stCondLst>
                                  <p:childTnLst>
                                    <p:set>
                                      <p:cBhvr>
                                        <p:cTn id="12" dur="1" fill="hold">
                                          <p:stCondLst>
                                            <p:cond delay="0"/>
                                          </p:stCondLst>
                                        </p:cTn>
                                        <p:tgtEl>
                                          <p:spTgt spid="16"/>
                                        </p:tgtEl>
                                        <p:attrNameLst>
                                          <p:attrName>style.visibility</p:attrName>
                                        </p:attrNameLst>
                                      </p:cBhvr>
                                      <p:to>
                                        <p:strVal val="hidden"/>
                                      </p:to>
                                    </p:set>
                                  </p:childTnLst>
                                </p:cTn>
                              </p:par>
                              <p:par>
                                <p:cTn id="13" presetID="1" presetClass="entr" presetSubtype="0" fill="hold" grpId="0"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D1A7A518-09A7-2333-2035-96D1C50BD32F}"/>
              </a:ext>
            </a:extLst>
          </p:cNvPr>
          <p:cNvSpPr txBox="1"/>
          <p:nvPr/>
        </p:nvSpPr>
        <p:spPr>
          <a:xfrm>
            <a:off x="232502" y="4734046"/>
            <a:ext cx="11726996" cy="1157980"/>
          </a:xfrm>
          <a:prstGeom prst="roundRect">
            <a:avLst>
              <a:gd name="adj" fmla="val 0"/>
            </a:avLst>
          </a:prstGeom>
          <a:solidFill>
            <a:srgbClr val="FFE699"/>
          </a:solidFill>
          <a:ln w="3175">
            <a:solidFill>
              <a:schemeClr val="tx1"/>
            </a:solidFill>
          </a:ln>
        </p:spPr>
        <p:txBody>
          <a:bodyPr wrap="square" lIns="180000" rIns="180000" anchor="ctr" anchorCtr="0">
            <a:noAutofit/>
          </a:bodyPr>
          <a:lstStyle/>
          <a:p>
            <a:pPr lvl="0">
              <a:lnSpc>
                <a:spcPct val="125000"/>
              </a:lnSpc>
              <a:spcAft>
                <a:spcPts val="800"/>
              </a:spcAft>
            </a:pPr>
            <a:r>
              <a:rPr lang="en-GB" sz="2000" b="1" dirty="0">
                <a:latin typeface="Open Sans" panose="020B0606030504020204" pitchFamily="34" charset="0"/>
                <a:ea typeface="Open Sans" panose="020B0606030504020204" pitchFamily="34" charset="0"/>
                <a:cs typeface="Open Sans" panose="020B0606030504020204" pitchFamily="34" charset="0"/>
              </a:rPr>
              <a:t>	  You’ll use this information in the next activity!</a:t>
            </a:r>
          </a:p>
        </p:txBody>
      </p:sp>
      <p:sp>
        <p:nvSpPr>
          <p:cNvPr id="4" name="Title 1">
            <a:extLst>
              <a:ext uri="{FF2B5EF4-FFF2-40B4-BE49-F238E27FC236}">
                <a16:creationId xmlns:a16="http://schemas.microsoft.com/office/drawing/2014/main" id="{DB8E7B2B-E64E-404A-8345-4F0D5D2319EC}"/>
              </a:ext>
            </a:extLst>
          </p:cNvPr>
          <p:cNvSpPr>
            <a:spLocks noGrp="1"/>
          </p:cNvSpPr>
          <p:nvPr>
            <p:ph type="title"/>
          </p:nvPr>
        </p:nvSpPr>
        <p:spPr>
          <a:xfrm>
            <a:off x="165558" y="391263"/>
            <a:ext cx="11595774" cy="669188"/>
          </a:xfrm>
        </p:spPr>
        <p:txBody>
          <a:bodyPr>
            <a:normAutofit/>
          </a:bodyPr>
          <a:lstStyle/>
          <a:p>
            <a:r>
              <a:rPr lang="en-GB" sz="3200" b="1" dirty="0">
                <a:latin typeface="Open Sans" panose="020B0606030504020204"/>
              </a:rPr>
              <a:t>Using the Unifrog Careers library</a:t>
            </a:r>
          </a:p>
        </p:txBody>
      </p:sp>
      <p:sp>
        <p:nvSpPr>
          <p:cNvPr id="2" name="TextBox 1">
            <a:extLst>
              <a:ext uri="{FF2B5EF4-FFF2-40B4-BE49-F238E27FC236}">
                <a16:creationId xmlns:a16="http://schemas.microsoft.com/office/drawing/2014/main" id="{B2C668D4-D661-0318-8F22-3B79CC7803E5}"/>
              </a:ext>
            </a:extLst>
          </p:cNvPr>
          <p:cNvSpPr txBox="1"/>
          <p:nvPr/>
        </p:nvSpPr>
        <p:spPr>
          <a:xfrm>
            <a:off x="232502" y="1024476"/>
            <a:ext cx="5311771" cy="3593035"/>
          </a:xfrm>
          <a:prstGeom prst="rect">
            <a:avLst/>
          </a:prstGeom>
          <a:noFill/>
        </p:spPr>
        <p:txBody>
          <a:bodyPr wrap="square" rtlCol="0">
            <a:spAutoFit/>
          </a:bodyPr>
          <a:lstStyle/>
          <a:p>
            <a:pPr>
              <a:lnSpc>
                <a:spcPct val="150000"/>
              </a:lnSpc>
            </a:pPr>
            <a:r>
              <a:rPr lang="en-GB" sz="2200" dirty="0">
                <a:latin typeface="Open Sans" panose="020B0606030504020204" pitchFamily="34" charset="0"/>
                <a:ea typeface="Open Sans" panose="020B0606030504020204" pitchFamily="34" charset="0"/>
                <a:cs typeface="Open Sans" panose="020B0606030504020204" pitchFamily="34" charset="0"/>
              </a:rPr>
              <a:t>Read the career profile, paying particular attention to the following sections:</a:t>
            </a:r>
          </a:p>
          <a:p>
            <a:pPr marL="342900" indent="-342900">
              <a:lnSpc>
                <a:spcPct val="150000"/>
              </a:lnSpc>
              <a:buFont typeface="Arial" panose="020B0604020202020204" pitchFamily="34" charset="0"/>
              <a:buChar char="•"/>
            </a:pPr>
            <a:r>
              <a:rPr lang="en-GB" sz="2200" dirty="0">
                <a:latin typeface="Open Sans" panose="020B0606030504020204" pitchFamily="34" charset="0"/>
                <a:ea typeface="Open Sans" panose="020B0606030504020204" pitchFamily="34" charset="0"/>
                <a:cs typeface="Open Sans" panose="020B0606030504020204" pitchFamily="34" charset="0"/>
              </a:rPr>
              <a:t>Career path and progression</a:t>
            </a:r>
          </a:p>
          <a:p>
            <a:pPr marL="342900" indent="-342900">
              <a:lnSpc>
                <a:spcPct val="150000"/>
              </a:lnSpc>
              <a:buFont typeface="Arial" panose="020B0604020202020204" pitchFamily="34" charset="0"/>
              <a:buChar char="•"/>
            </a:pPr>
            <a:r>
              <a:rPr lang="en-GB" sz="2200" dirty="0">
                <a:latin typeface="Open Sans" panose="020B0606030504020204" pitchFamily="34" charset="0"/>
                <a:ea typeface="Open Sans" panose="020B0606030504020204" pitchFamily="34" charset="0"/>
                <a:cs typeface="Open Sans" panose="020B0606030504020204" pitchFamily="34" charset="0"/>
              </a:rPr>
              <a:t>Skills required</a:t>
            </a:r>
          </a:p>
          <a:p>
            <a:pPr marL="342900" indent="-342900">
              <a:lnSpc>
                <a:spcPct val="150000"/>
              </a:lnSpc>
              <a:buFont typeface="Arial" panose="020B0604020202020204" pitchFamily="34" charset="0"/>
              <a:buChar char="•"/>
            </a:pPr>
            <a:r>
              <a:rPr lang="en-GB" sz="2200" dirty="0">
                <a:latin typeface="Open Sans" panose="020B0606030504020204" pitchFamily="34" charset="0"/>
                <a:ea typeface="Open Sans" panose="020B0606030504020204" pitchFamily="34" charset="0"/>
                <a:cs typeface="Open Sans" panose="020B0606030504020204" pitchFamily="34" charset="0"/>
              </a:rPr>
              <a:t>Entry requirements</a:t>
            </a:r>
          </a:p>
          <a:p>
            <a:pPr marL="342900" indent="-342900">
              <a:lnSpc>
                <a:spcPct val="150000"/>
              </a:lnSpc>
              <a:buFont typeface="Arial" panose="020B0604020202020204" pitchFamily="34" charset="0"/>
              <a:buChar char="•"/>
            </a:pPr>
            <a:r>
              <a:rPr lang="en-GB" sz="2200" dirty="0">
                <a:latin typeface="Open Sans" panose="020B0606030504020204" pitchFamily="34" charset="0"/>
                <a:ea typeface="Open Sans" panose="020B0606030504020204" pitchFamily="34" charset="0"/>
                <a:cs typeface="Open Sans" panose="020B0606030504020204" pitchFamily="34" charset="0"/>
              </a:rPr>
              <a:t>Related university subject profiles</a:t>
            </a:r>
          </a:p>
        </p:txBody>
      </p:sp>
      <p:pic>
        <p:nvPicPr>
          <p:cNvPr id="6" name="Graphic 5" descr="Exclamation mark with solid fill">
            <a:extLst>
              <a:ext uri="{FF2B5EF4-FFF2-40B4-BE49-F238E27FC236}">
                <a16:creationId xmlns:a16="http://schemas.microsoft.com/office/drawing/2014/main" id="{DC5656D7-FF94-E900-9089-99D9CE3F396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83894" y="4907549"/>
            <a:ext cx="914400" cy="914400"/>
          </a:xfrm>
          <a:prstGeom prst="rect">
            <a:avLst/>
          </a:prstGeom>
        </p:spPr>
      </p:pic>
      <p:pic>
        <p:nvPicPr>
          <p:cNvPr id="20" name="Picture 19">
            <a:extLst>
              <a:ext uri="{FF2B5EF4-FFF2-40B4-BE49-F238E27FC236}">
                <a16:creationId xmlns:a16="http://schemas.microsoft.com/office/drawing/2014/main" id="{F2FF1360-0A7D-7F2B-5624-711CF30BBA46}"/>
              </a:ext>
            </a:extLst>
          </p:cNvPr>
          <p:cNvPicPr>
            <a:picLocks noChangeAspect="1"/>
          </p:cNvPicPr>
          <p:nvPr/>
        </p:nvPicPr>
        <p:blipFill>
          <a:blip r:embed="rId5"/>
          <a:stretch>
            <a:fillRect/>
          </a:stretch>
        </p:blipFill>
        <p:spPr>
          <a:xfrm>
            <a:off x="8553691" y="1014786"/>
            <a:ext cx="3405807" cy="3389379"/>
          </a:xfrm>
          <a:prstGeom prst="rect">
            <a:avLst/>
          </a:prstGeom>
          <a:ln>
            <a:noFill/>
          </a:ln>
          <a:effectLst>
            <a:outerShdw blurRad="292100" dist="139700" dir="2700000" algn="tl" rotWithShape="0">
              <a:srgbClr val="333333">
                <a:alpha val="65000"/>
              </a:srgbClr>
            </a:outerShdw>
          </a:effectLst>
        </p:spPr>
      </p:pic>
      <p:pic>
        <p:nvPicPr>
          <p:cNvPr id="22" name="Picture 21">
            <a:extLst>
              <a:ext uri="{FF2B5EF4-FFF2-40B4-BE49-F238E27FC236}">
                <a16:creationId xmlns:a16="http://schemas.microsoft.com/office/drawing/2014/main" id="{CD4DC01E-BA75-A65E-8BB0-929B8F790ADD}"/>
              </a:ext>
            </a:extLst>
          </p:cNvPr>
          <p:cNvPicPr>
            <a:picLocks noChangeAspect="1"/>
          </p:cNvPicPr>
          <p:nvPr/>
        </p:nvPicPr>
        <p:blipFill>
          <a:blip r:embed="rId6"/>
          <a:stretch>
            <a:fillRect/>
          </a:stretch>
        </p:blipFill>
        <p:spPr>
          <a:xfrm>
            <a:off x="5510618" y="1565255"/>
            <a:ext cx="2852681" cy="250658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6879610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D1A7A518-09A7-2333-2035-96D1C50BD32F}"/>
              </a:ext>
            </a:extLst>
          </p:cNvPr>
          <p:cNvSpPr txBox="1"/>
          <p:nvPr/>
        </p:nvSpPr>
        <p:spPr>
          <a:xfrm>
            <a:off x="232502" y="4734046"/>
            <a:ext cx="11726996" cy="1157980"/>
          </a:xfrm>
          <a:prstGeom prst="roundRect">
            <a:avLst>
              <a:gd name="adj" fmla="val 0"/>
            </a:avLst>
          </a:prstGeom>
          <a:solidFill>
            <a:srgbClr val="FFE4CC"/>
          </a:solidFill>
          <a:ln w="3175">
            <a:solidFill>
              <a:schemeClr val="tx1"/>
            </a:solidFill>
          </a:ln>
        </p:spPr>
        <p:txBody>
          <a:bodyPr wrap="square" lIns="180000" rIns="180000" anchor="ctr" anchorCtr="0">
            <a:noAutofit/>
          </a:bodyPr>
          <a:lstStyle/>
          <a:p>
            <a:pPr lvl="0">
              <a:lnSpc>
                <a:spcPct val="125000"/>
              </a:lnSpc>
              <a:spcAft>
                <a:spcPts val="800"/>
              </a:spcAft>
            </a:pPr>
            <a:r>
              <a:rPr lang="en-GB" sz="2000" b="1" dirty="0">
                <a:latin typeface="Open Sans" panose="020B0606030504020204" pitchFamily="34" charset="0"/>
                <a:ea typeface="Open Sans" panose="020B0606030504020204" pitchFamily="34" charset="0"/>
                <a:cs typeface="Open Sans" panose="020B0606030504020204" pitchFamily="34" charset="0"/>
              </a:rPr>
              <a:t>	    You can keep the career profile open during this activity. </a:t>
            </a:r>
          </a:p>
        </p:txBody>
      </p:sp>
      <p:sp>
        <p:nvSpPr>
          <p:cNvPr id="4" name="Title 1">
            <a:extLst>
              <a:ext uri="{FF2B5EF4-FFF2-40B4-BE49-F238E27FC236}">
                <a16:creationId xmlns:a16="http://schemas.microsoft.com/office/drawing/2014/main" id="{DB8E7B2B-E64E-404A-8345-4F0D5D2319EC}"/>
              </a:ext>
            </a:extLst>
          </p:cNvPr>
          <p:cNvSpPr>
            <a:spLocks noGrp="1"/>
          </p:cNvSpPr>
          <p:nvPr>
            <p:ph type="title"/>
          </p:nvPr>
        </p:nvSpPr>
        <p:spPr>
          <a:xfrm>
            <a:off x="165558" y="391263"/>
            <a:ext cx="11595774" cy="669188"/>
          </a:xfrm>
        </p:spPr>
        <p:txBody>
          <a:bodyPr>
            <a:normAutofit/>
          </a:bodyPr>
          <a:lstStyle/>
          <a:p>
            <a:r>
              <a:rPr lang="en-GB" sz="3200" b="1" dirty="0">
                <a:latin typeface="Open Sans" panose="020B0606030504020204"/>
              </a:rPr>
              <a:t>Careers and learning pathways (15 mins)</a:t>
            </a:r>
          </a:p>
        </p:txBody>
      </p:sp>
      <p:sp>
        <p:nvSpPr>
          <p:cNvPr id="2" name="TextBox 1">
            <a:extLst>
              <a:ext uri="{FF2B5EF4-FFF2-40B4-BE49-F238E27FC236}">
                <a16:creationId xmlns:a16="http://schemas.microsoft.com/office/drawing/2014/main" id="{B2C668D4-D661-0318-8F22-3B79CC7803E5}"/>
              </a:ext>
            </a:extLst>
          </p:cNvPr>
          <p:cNvSpPr txBox="1"/>
          <p:nvPr/>
        </p:nvSpPr>
        <p:spPr>
          <a:xfrm>
            <a:off x="341406" y="1277210"/>
            <a:ext cx="5311771" cy="3039037"/>
          </a:xfrm>
          <a:prstGeom prst="rect">
            <a:avLst/>
          </a:prstGeom>
          <a:noFill/>
        </p:spPr>
        <p:txBody>
          <a:bodyPr wrap="square" rtlCol="0">
            <a:spAutoFit/>
          </a:bodyPr>
          <a:lstStyle/>
          <a:p>
            <a:pPr>
              <a:lnSpc>
                <a:spcPct val="150000"/>
              </a:lnSpc>
              <a:spcAft>
                <a:spcPts val="1200"/>
              </a:spcAft>
            </a:pPr>
            <a:r>
              <a:rPr lang="en-GB" sz="2200" dirty="0">
                <a:latin typeface="Open Sans" panose="020B0606030504020204" pitchFamily="34" charset="0"/>
                <a:ea typeface="Open Sans" panose="020B0606030504020204" pitchFamily="34" charset="0"/>
                <a:cs typeface="Open Sans" panose="020B0606030504020204" pitchFamily="34" charset="0"/>
              </a:rPr>
              <a:t>Split your page into three columns, with the following headings:</a:t>
            </a:r>
          </a:p>
          <a:p>
            <a:pPr marL="342900" indent="-342900">
              <a:lnSpc>
                <a:spcPct val="150000"/>
              </a:lnSpc>
              <a:spcAft>
                <a:spcPts val="1200"/>
              </a:spcAft>
              <a:buFont typeface="Arial" panose="020B0604020202020204" pitchFamily="34" charset="0"/>
              <a:buChar char="•"/>
            </a:pPr>
            <a:r>
              <a:rPr lang="en-GB" sz="2200" dirty="0">
                <a:latin typeface="Open Sans" panose="020B0606030504020204" pitchFamily="34" charset="0"/>
                <a:ea typeface="Open Sans" panose="020B0606030504020204" pitchFamily="34" charset="0"/>
                <a:cs typeface="Open Sans" panose="020B0606030504020204" pitchFamily="34" charset="0"/>
              </a:rPr>
              <a:t>Learning pathways</a:t>
            </a:r>
          </a:p>
          <a:p>
            <a:pPr marL="342900" indent="-342900">
              <a:lnSpc>
                <a:spcPct val="150000"/>
              </a:lnSpc>
              <a:spcAft>
                <a:spcPts val="1200"/>
              </a:spcAft>
              <a:buFont typeface="Arial" panose="020B0604020202020204" pitchFamily="34" charset="0"/>
              <a:buChar char="•"/>
            </a:pPr>
            <a:r>
              <a:rPr lang="en-GB" sz="2200" dirty="0">
                <a:latin typeface="Open Sans" panose="020B0606030504020204" pitchFamily="34" charset="0"/>
                <a:ea typeface="Open Sans" panose="020B0606030504020204" pitchFamily="34" charset="0"/>
                <a:cs typeface="Open Sans" panose="020B0606030504020204" pitchFamily="34" charset="0"/>
              </a:rPr>
              <a:t>Qualifications and skills</a:t>
            </a:r>
          </a:p>
          <a:p>
            <a:pPr marL="342900" indent="-342900">
              <a:lnSpc>
                <a:spcPct val="150000"/>
              </a:lnSpc>
              <a:spcAft>
                <a:spcPts val="1200"/>
              </a:spcAft>
              <a:buFont typeface="Arial" panose="020B0604020202020204" pitchFamily="34" charset="0"/>
              <a:buChar char="•"/>
            </a:pPr>
            <a:r>
              <a:rPr lang="en-GB" sz="2200" dirty="0">
                <a:latin typeface="Open Sans" panose="020B0606030504020204" pitchFamily="34" charset="0"/>
                <a:ea typeface="Open Sans" panose="020B0606030504020204" pitchFamily="34" charset="0"/>
                <a:cs typeface="Open Sans" panose="020B0606030504020204" pitchFamily="34" charset="0"/>
              </a:rPr>
              <a:t>Progression opportunities</a:t>
            </a:r>
          </a:p>
        </p:txBody>
      </p:sp>
      <p:sp>
        <p:nvSpPr>
          <p:cNvPr id="3" name="Rectangle: Folded Corner 2">
            <a:extLst>
              <a:ext uri="{FF2B5EF4-FFF2-40B4-BE49-F238E27FC236}">
                <a16:creationId xmlns:a16="http://schemas.microsoft.com/office/drawing/2014/main" id="{7605D4F1-89E9-AF8B-0DFD-5759FB674BDC}"/>
              </a:ext>
            </a:extLst>
          </p:cNvPr>
          <p:cNvSpPr/>
          <p:nvPr/>
        </p:nvSpPr>
        <p:spPr>
          <a:xfrm>
            <a:off x="5405377" y="1264368"/>
            <a:ext cx="6529927" cy="3035640"/>
          </a:xfrm>
          <a:prstGeom prst="foldedCorner">
            <a:avLst/>
          </a:prstGeom>
          <a:solidFill>
            <a:schemeClr val="bg1">
              <a:lumMod val="95000"/>
            </a:schemeClr>
          </a:solidFill>
          <a:ln>
            <a:solidFill>
              <a:srgbClr val="7F7F7F"/>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200" b="1" u="sng" dirty="0">
                <a:solidFill>
                  <a:schemeClr val="tx1"/>
                </a:solidFill>
                <a:latin typeface="MV Boli" panose="02000500030200090000" pitchFamily="2" charset="0"/>
                <a:cs typeface="MV Boli" panose="02000500030200090000" pitchFamily="2" charset="0"/>
              </a:rPr>
              <a:t>Vet</a:t>
            </a:r>
          </a:p>
          <a:p>
            <a:pPr algn="ctr"/>
            <a:endParaRPr lang="en-GB" sz="2200" u="sng" dirty="0">
              <a:solidFill>
                <a:schemeClr val="tx1"/>
              </a:solidFill>
              <a:latin typeface="MV Boli" panose="02000500030200090000" pitchFamily="2" charset="0"/>
              <a:cs typeface="MV Boli" panose="02000500030200090000" pitchFamily="2" charset="0"/>
            </a:endParaRPr>
          </a:p>
          <a:p>
            <a:pPr algn="ctr"/>
            <a:endParaRPr lang="en-GB" sz="2200" u="sng" dirty="0">
              <a:solidFill>
                <a:schemeClr val="tx1"/>
              </a:solidFill>
              <a:latin typeface="MV Boli" panose="02000500030200090000" pitchFamily="2" charset="0"/>
              <a:cs typeface="MV Boli" panose="02000500030200090000" pitchFamily="2" charset="0"/>
            </a:endParaRPr>
          </a:p>
          <a:p>
            <a:pPr algn="ctr"/>
            <a:endParaRPr lang="en-GB" sz="2200" u="sng" dirty="0">
              <a:solidFill>
                <a:schemeClr val="tx1"/>
              </a:solidFill>
              <a:latin typeface="MV Boli" panose="02000500030200090000" pitchFamily="2" charset="0"/>
              <a:cs typeface="MV Boli" panose="02000500030200090000" pitchFamily="2" charset="0"/>
            </a:endParaRPr>
          </a:p>
          <a:p>
            <a:pPr algn="ctr"/>
            <a:endParaRPr lang="en-GB" sz="2200" u="sng" dirty="0">
              <a:solidFill>
                <a:schemeClr val="tx1"/>
              </a:solidFill>
              <a:latin typeface="MV Boli" panose="02000500030200090000" pitchFamily="2" charset="0"/>
              <a:cs typeface="MV Boli" panose="02000500030200090000" pitchFamily="2" charset="0"/>
            </a:endParaRPr>
          </a:p>
        </p:txBody>
      </p:sp>
      <p:pic>
        <p:nvPicPr>
          <p:cNvPr id="5" name="Graphic 4" descr="Pen with solid fill">
            <a:extLst>
              <a:ext uri="{FF2B5EF4-FFF2-40B4-BE49-F238E27FC236}">
                <a16:creationId xmlns:a16="http://schemas.microsoft.com/office/drawing/2014/main" id="{ACECA9A0-D606-ADDD-0D0F-1670A4BFD04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050807" y="850838"/>
            <a:ext cx="710525" cy="710525"/>
          </a:xfrm>
          <a:prstGeom prst="rect">
            <a:avLst/>
          </a:prstGeom>
        </p:spPr>
      </p:pic>
      <p:sp>
        <p:nvSpPr>
          <p:cNvPr id="7" name="TextBox 6">
            <a:extLst>
              <a:ext uri="{FF2B5EF4-FFF2-40B4-BE49-F238E27FC236}">
                <a16:creationId xmlns:a16="http://schemas.microsoft.com/office/drawing/2014/main" id="{43C83572-44C3-4FA9-ADF1-95A63428D331}"/>
              </a:ext>
            </a:extLst>
          </p:cNvPr>
          <p:cNvSpPr txBox="1"/>
          <p:nvPr/>
        </p:nvSpPr>
        <p:spPr>
          <a:xfrm>
            <a:off x="5431008" y="2062727"/>
            <a:ext cx="2039649" cy="707886"/>
          </a:xfrm>
          <a:prstGeom prst="rect">
            <a:avLst/>
          </a:prstGeom>
          <a:noFill/>
        </p:spPr>
        <p:txBody>
          <a:bodyPr wrap="square" rtlCol="0">
            <a:spAutoFit/>
          </a:bodyPr>
          <a:lstStyle/>
          <a:p>
            <a:pPr algn="ctr"/>
            <a:r>
              <a:rPr lang="en-GB" sz="2000" b="1" dirty="0">
                <a:latin typeface="MV Boli" panose="02000500030200090000" pitchFamily="2" charset="0"/>
                <a:cs typeface="MV Boli" panose="02000500030200090000" pitchFamily="2" charset="0"/>
              </a:rPr>
              <a:t>Learning</a:t>
            </a:r>
          </a:p>
          <a:p>
            <a:pPr algn="ctr"/>
            <a:r>
              <a:rPr lang="en-GB" sz="2000" b="1" dirty="0">
                <a:latin typeface="MV Boli" panose="02000500030200090000" pitchFamily="2" charset="0"/>
                <a:cs typeface="MV Boli" panose="02000500030200090000" pitchFamily="2" charset="0"/>
              </a:rPr>
              <a:t>pathways</a:t>
            </a:r>
          </a:p>
        </p:txBody>
      </p:sp>
      <p:sp>
        <p:nvSpPr>
          <p:cNvPr id="8" name="TextBox 7">
            <a:extLst>
              <a:ext uri="{FF2B5EF4-FFF2-40B4-BE49-F238E27FC236}">
                <a16:creationId xmlns:a16="http://schemas.microsoft.com/office/drawing/2014/main" id="{A5173048-E720-2E6A-9D8C-F1019E930743}"/>
              </a:ext>
            </a:extLst>
          </p:cNvPr>
          <p:cNvSpPr txBox="1"/>
          <p:nvPr/>
        </p:nvSpPr>
        <p:spPr>
          <a:xfrm>
            <a:off x="7632978" y="2062727"/>
            <a:ext cx="2039649" cy="707886"/>
          </a:xfrm>
          <a:prstGeom prst="rect">
            <a:avLst/>
          </a:prstGeom>
          <a:noFill/>
        </p:spPr>
        <p:txBody>
          <a:bodyPr wrap="square" rtlCol="0">
            <a:spAutoFit/>
          </a:bodyPr>
          <a:lstStyle/>
          <a:p>
            <a:pPr algn="ctr"/>
            <a:r>
              <a:rPr lang="en-GB" sz="2000" b="1" dirty="0">
                <a:latin typeface="MV Boli" panose="02000500030200090000" pitchFamily="2" charset="0"/>
                <a:cs typeface="MV Boli" panose="02000500030200090000" pitchFamily="2" charset="0"/>
              </a:rPr>
              <a:t>Qualifications and skills</a:t>
            </a:r>
          </a:p>
        </p:txBody>
      </p:sp>
      <p:sp>
        <p:nvSpPr>
          <p:cNvPr id="9" name="TextBox 8">
            <a:extLst>
              <a:ext uri="{FF2B5EF4-FFF2-40B4-BE49-F238E27FC236}">
                <a16:creationId xmlns:a16="http://schemas.microsoft.com/office/drawing/2014/main" id="{AD73A6C0-9C20-C7FD-854D-4AD5C0A9A649}"/>
              </a:ext>
            </a:extLst>
          </p:cNvPr>
          <p:cNvSpPr txBox="1"/>
          <p:nvPr/>
        </p:nvSpPr>
        <p:spPr>
          <a:xfrm>
            <a:off x="9877605" y="2062727"/>
            <a:ext cx="2039649" cy="707886"/>
          </a:xfrm>
          <a:prstGeom prst="rect">
            <a:avLst/>
          </a:prstGeom>
          <a:noFill/>
        </p:spPr>
        <p:txBody>
          <a:bodyPr wrap="square" rtlCol="0">
            <a:spAutoFit/>
          </a:bodyPr>
          <a:lstStyle/>
          <a:p>
            <a:pPr algn="ctr"/>
            <a:r>
              <a:rPr lang="en-GB" sz="2000" b="1" dirty="0">
                <a:latin typeface="MV Boli" panose="02000500030200090000" pitchFamily="2" charset="0"/>
                <a:cs typeface="MV Boli" panose="02000500030200090000" pitchFamily="2" charset="0"/>
              </a:rPr>
              <a:t>Progression opportunities</a:t>
            </a:r>
          </a:p>
        </p:txBody>
      </p:sp>
      <p:cxnSp>
        <p:nvCxnSpPr>
          <p:cNvPr id="14" name="Straight Connector 13">
            <a:extLst>
              <a:ext uri="{FF2B5EF4-FFF2-40B4-BE49-F238E27FC236}">
                <a16:creationId xmlns:a16="http://schemas.microsoft.com/office/drawing/2014/main" id="{61FED80C-8323-E3B3-29AF-4DC331AF96D6}"/>
              </a:ext>
            </a:extLst>
          </p:cNvPr>
          <p:cNvCxnSpPr>
            <a:cxnSpLocks/>
          </p:cNvCxnSpPr>
          <p:nvPr/>
        </p:nvCxnSpPr>
        <p:spPr>
          <a:xfrm>
            <a:off x="7470657" y="2062727"/>
            <a:ext cx="0" cy="205786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8040C8D7-5D41-09F6-0A6F-75DD798B271E}"/>
              </a:ext>
            </a:extLst>
          </p:cNvPr>
          <p:cNvCxnSpPr>
            <a:cxnSpLocks/>
          </p:cNvCxnSpPr>
          <p:nvPr/>
        </p:nvCxnSpPr>
        <p:spPr>
          <a:xfrm>
            <a:off x="9877605" y="2062727"/>
            <a:ext cx="0" cy="205786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21" name="Graphic 20" descr="Internet with solid fill">
            <a:extLst>
              <a:ext uri="{FF2B5EF4-FFF2-40B4-BE49-F238E27FC236}">
                <a16:creationId xmlns:a16="http://schemas.microsoft.com/office/drawing/2014/main" id="{B66FAA0F-B07A-AB6D-9F63-268CB672178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50404" y="4855836"/>
            <a:ext cx="914400" cy="914400"/>
          </a:xfrm>
          <a:prstGeom prst="rect">
            <a:avLst/>
          </a:prstGeom>
        </p:spPr>
      </p:pic>
    </p:spTree>
    <p:extLst>
      <p:ext uri="{BB962C8B-B14F-4D97-AF65-F5344CB8AC3E}">
        <p14:creationId xmlns:p14="http://schemas.microsoft.com/office/powerpoint/2010/main" val="4254832815"/>
      </p:ext>
    </p:extLst>
  </p:cSld>
  <p:clrMapOvr>
    <a:masterClrMapping/>
  </p:clrMapOvr>
</p:sld>
</file>

<file path=ppt/theme/theme1.xml><?xml version="1.0" encoding="utf-8"?>
<a:theme xmlns:a="http://schemas.openxmlformats.org/drawingml/2006/main" name="Office Theme">
  <a:themeElements>
    <a:clrScheme name="Unifrog trio">
      <a:dk1>
        <a:sysClr val="windowText" lastClr="000000"/>
      </a:dk1>
      <a:lt1>
        <a:sysClr val="window" lastClr="FFFFFF"/>
      </a:lt1>
      <a:dk2>
        <a:srgbClr val="44546A"/>
      </a:dk2>
      <a:lt2>
        <a:srgbClr val="E7E6E6"/>
      </a:lt2>
      <a:accent1>
        <a:srgbClr val="33CC99"/>
      </a:accent1>
      <a:accent2>
        <a:srgbClr val="4BC7C8"/>
      </a:accent2>
      <a:accent3>
        <a:srgbClr val="FF7901"/>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3_Office Theme">
  <a:themeElements>
    <a:clrScheme name="Unifrog trio">
      <a:dk1>
        <a:sysClr val="windowText" lastClr="000000"/>
      </a:dk1>
      <a:lt1>
        <a:sysClr val="window" lastClr="FFFFFF"/>
      </a:lt1>
      <a:dk2>
        <a:srgbClr val="44546A"/>
      </a:dk2>
      <a:lt2>
        <a:srgbClr val="E7E6E6"/>
      </a:lt2>
      <a:accent1>
        <a:srgbClr val="33CC99"/>
      </a:accent1>
      <a:accent2>
        <a:srgbClr val="4BC7C8"/>
      </a:accent2>
      <a:accent3>
        <a:srgbClr val="FF7901"/>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4_Office Theme">
  <a:themeElements>
    <a:clrScheme name="Unifrog trio">
      <a:dk1>
        <a:sysClr val="windowText" lastClr="000000"/>
      </a:dk1>
      <a:lt1>
        <a:sysClr val="window" lastClr="FFFFFF"/>
      </a:lt1>
      <a:dk2>
        <a:srgbClr val="44546A"/>
      </a:dk2>
      <a:lt2>
        <a:srgbClr val="E7E6E6"/>
      </a:lt2>
      <a:accent1>
        <a:srgbClr val="33CC99"/>
      </a:accent1>
      <a:accent2>
        <a:srgbClr val="4BC7C8"/>
      </a:accent2>
      <a:accent3>
        <a:srgbClr val="FF7901"/>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4987</TotalTime>
  <Words>2343</Words>
  <Application>Microsoft Macintosh PowerPoint</Application>
  <PresentationFormat>Widescreen</PresentationFormat>
  <Paragraphs>312</Paragraphs>
  <Slides>16</Slides>
  <Notes>14</Notes>
  <HiddenSlides>0</HiddenSlides>
  <MMClips>0</MMClips>
  <ScaleCrop>false</ScaleCrop>
  <HeadingPairs>
    <vt:vector size="6" baseType="variant">
      <vt:variant>
        <vt:lpstr>Fonts Used</vt:lpstr>
      </vt:variant>
      <vt:variant>
        <vt:i4>9</vt:i4>
      </vt:variant>
      <vt:variant>
        <vt:lpstr>Theme</vt:lpstr>
      </vt:variant>
      <vt:variant>
        <vt:i4>3</vt:i4>
      </vt:variant>
      <vt:variant>
        <vt:lpstr>Slide Titles</vt:lpstr>
      </vt:variant>
      <vt:variant>
        <vt:i4>16</vt:i4>
      </vt:variant>
    </vt:vector>
  </HeadingPairs>
  <TitlesOfParts>
    <vt:vector size="28" baseType="lpstr">
      <vt:lpstr>Arial</vt:lpstr>
      <vt:lpstr>Calibri</vt:lpstr>
      <vt:lpstr>Calibri Light</vt:lpstr>
      <vt:lpstr>MV Boli</vt:lpstr>
      <vt:lpstr>Open sans</vt:lpstr>
      <vt:lpstr>Open sans</vt:lpstr>
      <vt:lpstr>Segoe UI</vt:lpstr>
      <vt:lpstr>Symbol</vt:lpstr>
      <vt:lpstr>Times New Roman</vt:lpstr>
      <vt:lpstr>Office Theme</vt:lpstr>
      <vt:lpstr>3_Office Theme</vt:lpstr>
      <vt:lpstr>4_Office Theme</vt:lpstr>
      <vt:lpstr>PowerPoint Presentation</vt:lpstr>
      <vt:lpstr>PowerPoint Presentation</vt:lpstr>
      <vt:lpstr>Looking beyond school (5 mins)</vt:lpstr>
      <vt:lpstr>How do I find out more? (10 mins)</vt:lpstr>
      <vt:lpstr>How do I find out more? </vt:lpstr>
      <vt:lpstr>How do I find out more? </vt:lpstr>
      <vt:lpstr>Using the Unifrog Careers library (10 mins) </vt:lpstr>
      <vt:lpstr>Using the Unifrog Careers library</vt:lpstr>
      <vt:lpstr>Careers and learning pathways (15 mins)</vt:lpstr>
      <vt:lpstr>Careers and learning pathways</vt:lpstr>
      <vt:lpstr>Careers and learning pathways: an example</vt:lpstr>
      <vt:lpstr>Careers and learning pathways: reflection (5 mins)</vt:lpstr>
      <vt:lpstr>Incorrect assumptions (10 mins)</vt:lpstr>
      <vt:lpstr>PowerPoint Presentation</vt:lpstr>
      <vt:lpstr>Looking beyond school – next steps (5 mins)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Emily Adkins</dc:creator>
  <cp:lastModifiedBy>Joe Savage</cp:lastModifiedBy>
  <cp:revision>343</cp:revision>
  <dcterms:created xsi:type="dcterms:W3CDTF">2021-12-13T14:38:16Z</dcterms:created>
  <dcterms:modified xsi:type="dcterms:W3CDTF">2025-10-18T20:20:10Z</dcterms:modified>
</cp:coreProperties>
</file>